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9"/>
  </p:notesMasterIdLst>
  <p:sldIdLst>
    <p:sldId id="258" r:id="rId2"/>
    <p:sldId id="259" r:id="rId3"/>
    <p:sldId id="355" r:id="rId4"/>
    <p:sldId id="356" r:id="rId5"/>
    <p:sldId id="357" r:id="rId6"/>
    <p:sldId id="260" r:id="rId7"/>
    <p:sldId id="261" r:id="rId8"/>
    <p:sldId id="321" r:id="rId9"/>
    <p:sldId id="313" r:id="rId10"/>
    <p:sldId id="314" r:id="rId11"/>
    <p:sldId id="315" r:id="rId12"/>
    <p:sldId id="262" r:id="rId13"/>
    <p:sldId id="264" r:id="rId14"/>
    <p:sldId id="263" r:id="rId15"/>
    <p:sldId id="341" r:id="rId16"/>
    <p:sldId id="265" r:id="rId17"/>
    <p:sldId id="316" r:id="rId18"/>
    <p:sldId id="266" r:id="rId19"/>
    <p:sldId id="317" r:id="rId20"/>
    <p:sldId id="318" r:id="rId21"/>
    <p:sldId id="319" r:id="rId22"/>
    <p:sldId id="267" r:id="rId23"/>
    <p:sldId id="339" r:id="rId24"/>
    <p:sldId id="342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37" r:id="rId33"/>
    <p:sldId id="338" r:id="rId34"/>
    <p:sldId id="329" r:id="rId35"/>
    <p:sldId id="332" r:id="rId36"/>
    <p:sldId id="331" r:id="rId37"/>
    <p:sldId id="333" r:id="rId38"/>
    <p:sldId id="334" r:id="rId39"/>
    <p:sldId id="335" r:id="rId40"/>
    <p:sldId id="343" r:id="rId41"/>
    <p:sldId id="344" r:id="rId42"/>
    <p:sldId id="268" r:id="rId43"/>
    <p:sldId id="269" r:id="rId44"/>
    <p:sldId id="352" r:id="rId45"/>
    <p:sldId id="353" r:id="rId46"/>
    <p:sldId id="354" r:id="rId47"/>
    <p:sldId id="272" r:id="rId48"/>
  </p:sldIdLst>
  <p:sldSz cx="9144000" cy="6858000" type="screen4x3"/>
  <p:notesSz cx="6858000" cy="9144000"/>
  <p:custDataLst>
    <p:tags r:id="rId50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2787"/>
    <p:restoredTop sz="90929"/>
  </p:normalViewPr>
  <p:slideViewPr>
    <p:cSldViewPr>
      <p:cViewPr>
        <p:scale>
          <a:sx n="54" d="100"/>
          <a:sy n="54" d="100"/>
        </p:scale>
        <p:origin x="-461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4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1.xml"/><Relationship Id="rId2" Type="http://schemas.openxmlformats.org/officeDocument/2006/relationships/slide" Target="slides/slide26.xml"/><Relationship Id="rId1" Type="http://schemas.openxmlformats.org/officeDocument/2006/relationships/slide" Target="slides/slide23.xml"/><Relationship Id="rId4" Type="http://schemas.openxmlformats.org/officeDocument/2006/relationships/slide" Target="slides/slide3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4" Type="http://schemas.openxmlformats.org/officeDocument/2006/relationships/image" Target="../media/image7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81170B5-B146-4019-AB47-8608E878BE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11081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7E47D67-7976-4549-AF76-34E970DF26A3}" type="slidenum">
              <a:rPr lang="en-US" altLang="en-US" sz="1200" smtClean="0"/>
              <a:pPr/>
              <a:t>23</a:t>
            </a:fld>
            <a:endParaRPr lang="en-US" altLang="en-US" sz="1200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2625"/>
            <a:ext cx="4552950" cy="3414713"/>
          </a:xfrm>
          <a:solidFill>
            <a:srgbClr val="FFFFFF"/>
          </a:solidFill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0588" y="4324350"/>
            <a:ext cx="5048250" cy="41703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493" tIns="43247" rIns="86493" bIns="43247"/>
          <a:lstStyle/>
          <a:p>
            <a:r>
              <a:rPr lang="en-US" altLang="en-US" smtClean="0"/>
              <a:t>A:  u and v are unknown, 1 equation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946B9E-C3BD-4B30-8A1D-7344A7891C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372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CABA1-B231-415E-9031-81DC6B93E6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4174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A60C56-FCB8-41BB-B541-6E0FC51514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3563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949BC-691A-4895-90E4-0936CA66AA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8649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66F6E-5BDA-431C-9023-26F070422B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997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6720E6-D011-449F-B6D2-00EA1070A7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2954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44222-A843-427F-A618-23DC611A1D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88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8E9CFF-A07B-46C1-87B5-FFF842B2DD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365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9FC401-C37F-42A4-95FD-1282E7AC77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8794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1EFC0B-598E-429B-A527-A9B093AFAB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450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6169E-40E2-433F-B09A-634A1E82F5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287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B3CA32B3-3094-4694-AC4A-05ADAF184A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7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2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motionlab.ca/Demos/BMLwalker.html" TargetMode="External"/><Relationship Id="rId2" Type="http://schemas.openxmlformats.org/officeDocument/2006/relationships/hyperlink" Target="http://www.michaelbach.de/ot/mot-ske/index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7.xml"/><Relationship Id="rId7" Type="http://schemas.openxmlformats.org/officeDocument/2006/relationships/image" Target="../media/image2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8.xml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34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tags" Target="../tags/tag13.xml"/><Relationship Id="rId16" Type="http://schemas.openxmlformats.org/officeDocument/2006/relationships/image" Target="../media/image37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32.png"/><Relationship Id="rId5" Type="http://schemas.openxmlformats.org/officeDocument/2006/relationships/tags" Target="../tags/tag16.xml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tags" Target="../tags/tag1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43.png"/><Relationship Id="rId3" Type="http://schemas.openxmlformats.org/officeDocument/2006/relationships/tags" Target="../tags/tag22.xml"/><Relationship Id="rId21" Type="http://schemas.openxmlformats.org/officeDocument/2006/relationships/image" Target="../media/image46.png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image" Target="../media/image42.png"/><Relationship Id="rId2" Type="http://schemas.openxmlformats.org/officeDocument/2006/relationships/tags" Target="../tags/tag21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tags" Target="../tags/tag29.xml"/><Relationship Id="rId19" Type="http://schemas.openxmlformats.org/officeDocument/2006/relationships/image" Target="../media/image44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image" Target="../media/image51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5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55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gif"/><Relationship Id="rId4" Type="http://schemas.openxmlformats.org/officeDocument/2006/relationships/image" Target="../media/image65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72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12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73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41.xml"/><Relationship Id="rId7" Type="http://schemas.openxmlformats.org/officeDocument/2006/relationships/image" Target="../media/image78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7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.xml"/><Relationship Id="rId9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altLang="en-US" smtClean="0"/>
              <a:t>Image Motion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Motion Analysis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2800" smtClean="0"/>
              <a:t>Correspondence Problem</a:t>
            </a:r>
          </a:p>
          <a:p>
            <a:pPr lvl="1">
              <a:lnSpc>
                <a:spcPct val="120000"/>
              </a:lnSpc>
            </a:pPr>
            <a:r>
              <a:rPr lang="en-US" altLang="en-US" sz="2400" smtClean="0"/>
              <a:t>Track corresponding elements across frames</a:t>
            </a:r>
          </a:p>
          <a:p>
            <a:pPr>
              <a:lnSpc>
                <a:spcPct val="120000"/>
              </a:lnSpc>
            </a:pPr>
            <a:r>
              <a:rPr lang="en-US" altLang="en-US" sz="2800" smtClean="0"/>
              <a:t>Reconstruction Problem</a:t>
            </a:r>
          </a:p>
          <a:p>
            <a:pPr lvl="1">
              <a:lnSpc>
                <a:spcPct val="120000"/>
              </a:lnSpc>
            </a:pPr>
            <a:r>
              <a:rPr lang="en-US" altLang="en-US" sz="2400" smtClean="0"/>
              <a:t>Given a number of corresponding elements, and camera parameters, what can we say about the 3D motion and structure of the observed scene?</a:t>
            </a:r>
          </a:p>
          <a:p>
            <a:pPr>
              <a:lnSpc>
                <a:spcPct val="120000"/>
              </a:lnSpc>
            </a:pPr>
            <a:r>
              <a:rPr lang="en-US" altLang="en-US" sz="2800" smtClean="0"/>
              <a:t>Segmentation Problem</a:t>
            </a:r>
          </a:p>
          <a:p>
            <a:pPr lvl="1">
              <a:lnSpc>
                <a:spcPct val="120000"/>
              </a:lnSpc>
            </a:pPr>
            <a:r>
              <a:rPr lang="en-US" altLang="en-US" sz="2400" smtClean="0"/>
              <a:t>What are the regions of the image plane which correspond to </a:t>
            </a:r>
            <a:r>
              <a:rPr lang="en-US" altLang="en-US" sz="2400" i="1" smtClean="0"/>
              <a:t>different</a:t>
            </a:r>
            <a:r>
              <a:rPr lang="en-US" altLang="en-US" sz="2400" smtClean="0"/>
              <a:t> moving objects?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Motion Field (MF)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The </a:t>
            </a:r>
            <a:r>
              <a:rPr lang="en-US" altLang="en-US" smtClean="0">
                <a:solidFill>
                  <a:srgbClr val="FF0066"/>
                </a:solidFill>
              </a:rPr>
              <a:t>MF</a:t>
            </a:r>
            <a:r>
              <a:rPr lang="en-US" altLang="en-US" smtClean="0"/>
              <a:t> assigns a velocity vector to each pixel in the image.</a:t>
            </a:r>
          </a:p>
          <a:p>
            <a:r>
              <a:rPr lang="en-US" altLang="en-US" smtClean="0"/>
              <a:t>These velocities are </a:t>
            </a:r>
            <a:r>
              <a:rPr lang="en-US" altLang="en-US" sz="2400" smtClean="0"/>
              <a:t>INDUCED</a:t>
            </a:r>
            <a:r>
              <a:rPr lang="en-US" altLang="en-US" smtClean="0"/>
              <a:t> by the </a:t>
            </a:r>
            <a:r>
              <a:rPr lang="en-US" altLang="en-US" sz="2400" smtClean="0"/>
              <a:t>RELATIVE MOTION</a:t>
            </a:r>
            <a:r>
              <a:rPr lang="en-US" altLang="en-US" smtClean="0"/>
              <a:t> btw the camera and the 3D scene</a:t>
            </a:r>
          </a:p>
          <a:p>
            <a:r>
              <a:rPr lang="en-US" altLang="en-US" smtClean="0"/>
              <a:t>The </a:t>
            </a:r>
            <a:r>
              <a:rPr lang="en-US" altLang="en-US" smtClean="0">
                <a:solidFill>
                  <a:srgbClr val="FF0066"/>
                </a:solidFill>
              </a:rPr>
              <a:t>MF</a:t>
            </a:r>
            <a:r>
              <a:rPr lang="en-US" altLang="en-US" smtClean="0"/>
              <a:t> can be thought as the </a:t>
            </a:r>
            <a:r>
              <a:rPr lang="en-US" altLang="en-US" i="1" u="sng" smtClean="0"/>
              <a:t>projection</a:t>
            </a:r>
            <a:r>
              <a:rPr lang="en-US" altLang="en-US" u="sng" smtClean="0"/>
              <a:t> </a:t>
            </a:r>
            <a:r>
              <a:rPr lang="en-US" altLang="en-US" smtClean="0"/>
              <a:t>of the 3D velocities on the image plane.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458200" cy="1143000"/>
          </a:xfrm>
        </p:spPr>
        <p:txBody>
          <a:bodyPr/>
          <a:lstStyle/>
          <a:p>
            <a:r>
              <a:rPr lang="en-US" altLang="en-US" smtClean="0"/>
              <a:t>Motion Field and Optical Flow Field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7772400" cy="381000"/>
          </a:xfrm>
        </p:spPr>
        <p:txBody>
          <a:bodyPr/>
          <a:lstStyle/>
          <a:p>
            <a:r>
              <a:rPr lang="en-US" altLang="en-US" sz="2000" smtClean="0"/>
              <a:t>Motion field: projection of 3D motion vectors on image plane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304800" y="57150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/>
              <a:t>Optical flow field: apparent motion of brightness patterns</a:t>
            </a:r>
          </a:p>
          <a:p>
            <a:r>
              <a:rPr lang="en-US" altLang="en-US" sz="2000"/>
              <a:t>We equate motion field with optical flow field</a:t>
            </a:r>
          </a:p>
        </p:txBody>
      </p:sp>
      <p:pic>
        <p:nvPicPr>
          <p:cNvPr id="10245" name="Picture 6" descr="D:\larson-D\slides\Nov00\planevectorprojection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568575"/>
            <a:ext cx="5461000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46" name="Object 7"/>
          <p:cNvGraphicFramePr>
            <a:graphicFrameLocks noChangeAspect="1"/>
          </p:cNvGraphicFramePr>
          <p:nvPr/>
        </p:nvGraphicFramePr>
        <p:xfrm>
          <a:off x="3530600" y="2133600"/>
          <a:ext cx="5232400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1" name="Equation" r:id="rId4" imgW="5232400" imgH="1752600" progId="Equation.3">
                  <p:embed/>
                </p:oleObj>
              </mc:Choice>
              <mc:Fallback>
                <p:oleObj name="Equation" r:id="rId4" imgW="5232400" imgH="1752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0600" y="2133600"/>
                        <a:ext cx="5232400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33400"/>
            <a:ext cx="8077200" cy="1143000"/>
          </a:xfrm>
        </p:spPr>
        <p:txBody>
          <a:bodyPr/>
          <a:lstStyle/>
          <a:p>
            <a:r>
              <a:rPr lang="en-US" altLang="en-US" smtClean="0"/>
              <a:t>What is Meant by Apparent Motion of Brightness Pattern?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5105400"/>
            <a:ext cx="8001000" cy="12954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2000" smtClean="0"/>
              <a:t>The apparent motion of brightness patterns is an awkward concept. It is not easy to decide which point </a:t>
            </a:r>
            <a:r>
              <a:rPr lang="en-US" altLang="en-US" sz="2000" i="1" smtClean="0"/>
              <a:t>P'</a:t>
            </a:r>
            <a:r>
              <a:rPr lang="en-US" altLang="en-US" sz="2000" smtClean="0"/>
              <a:t> on a contour </a:t>
            </a:r>
            <a:r>
              <a:rPr lang="en-US" altLang="en-US" sz="2000" i="1" smtClean="0"/>
              <a:t>C'</a:t>
            </a:r>
            <a:r>
              <a:rPr lang="en-US" altLang="en-US" sz="2000" smtClean="0"/>
              <a:t> of constant brightness in the second image corresponds to a particular point </a:t>
            </a:r>
            <a:r>
              <a:rPr lang="en-US" altLang="en-US" sz="2000" i="1" smtClean="0"/>
              <a:t>P</a:t>
            </a:r>
            <a:r>
              <a:rPr lang="en-US" altLang="en-US" sz="2000" smtClean="0"/>
              <a:t> on the corresponding contour </a:t>
            </a:r>
            <a:r>
              <a:rPr lang="en-US" altLang="en-US" sz="2000" i="1" smtClean="0"/>
              <a:t>C</a:t>
            </a:r>
            <a:r>
              <a:rPr lang="en-US" altLang="en-US" sz="2000" smtClean="0"/>
              <a:t> in the first image.</a:t>
            </a:r>
          </a:p>
        </p:txBody>
      </p:sp>
      <p:pic>
        <p:nvPicPr>
          <p:cNvPr id="11268" name="Picture 4" descr="D:\larson-D\slides\Nov00\brightnesspatterns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93888"/>
            <a:ext cx="7010400" cy="307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2 Cases Where this Assumption Clearly is not Valid</a:t>
            </a:r>
          </a:p>
        </p:txBody>
      </p:sp>
      <p:pic>
        <p:nvPicPr>
          <p:cNvPr id="12291" name="Picture 3" descr="D:\larson-D\slides\Nov00\nonzeromotionfields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879725"/>
            <a:ext cx="3962400" cy="215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609600" y="5013325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tabLst>
                <a:tab pos="862013" algn="ctr"/>
                <a:tab pos="2974975" algn="ctr"/>
                <a:tab pos="5768975" algn="ctr"/>
              </a:tabLst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tabLst>
                <a:tab pos="862013" algn="ctr"/>
                <a:tab pos="2974975" algn="ctr"/>
                <a:tab pos="5768975" algn="ctr"/>
              </a:tabLs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tabLst>
                <a:tab pos="862013" algn="ctr"/>
                <a:tab pos="2974975" algn="ctr"/>
                <a:tab pos="576897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tabLst>
                <a:tab pos="862013" algn="ctr"/>
                <a:tab pos="2974975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tabLst>
                <a:tab pos="862013" algn="ctr"/>
                <a:tab pos="2974975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62013" algn="ctr"/>
                <a:tab pos="2974975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62013" algn="ctr"/>
                <a:tab pos="2974975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62013" algn="ctr"/>
                <a:tab pos="2974975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62013" algn="ctr"/>
                <a:tab pos="2974975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/>
              <a:t>	(a)	(b)</a:t>
            </a:r>
          </a:p>
        </p:txBody>
      </p:sp>
      <p:sp>
        <p:nvSpPr>
          <p:cNvPr id="12293" name="Text Box 6"/>
          <p:cNvSpPr txBox="1">
            <a:spLocks noChangeArrowheads="1"/>
          </p:cNvSpPr>
          <p:nvPr/>
        </p:nvSpPr>
        <p:spPr bwMode="auto">
          <a:xfrm>
            <a:off x="4953000" y="2422525"/>
            <a:ext cx="3581400" cy="359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17525" indent="-517525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631825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(a)	A smooth sphere is rotating under constant illumination. Thus the optical flow field is zero, but the motion field is not.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(b)	A fixed sphere is illuminated by a moving source—the shading of the image changes. Thus the motion field is zero, but the optical flow field is not.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5" name="Freeform 3"/>
          <p:cNvSpPr>
            <a:spLocks/>
          </p:cNvSpPr>
          <p:nvPr/>
        </p:nvSpPr>
        <p:spPr bwMode="auto">
          <a:xfrm rot="-1470704">
            <a:off x="2894013" y="2263775"/>
            <a:ext cx="1677987" cy="3181350"/>
          </a:xfrm>
          <a:custGeom>
            <a:avLst/>
            <a:gdLst>
              <a:gd name="T0" fmla="*/ 0 w 722"/>
              <a:gd name="T1" fmla="*/ 0 h 819"/>
              <a:gd name="T2" fmla="*/ 2147483647 w 722"/>
              <a:gd name="T3" fmla="*/ 2082257668 h 819"/>
              <a:gd name="T4" fmla="*/ 2147483647 w 722"/>
              <a:gd name="T5" fmla="*/ 2147483647 h 81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22" h="819">
                <a:moveTo>
                  <a:pt x="0" y="0"/>
                </a:moveTo>
                <a:lnTo>
                  <a:pt x="487" y="138"/>
                </a:lnTo>
                <a:lnTo>
                  <a:pt x="722" y="819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04836" name="Freeform 4"/>
          <p:cNvSpPr>
            <a:spLocks/>
          </p:cNvSpPr>
          <p:nvPr/>
        </p:nvSpPr>
        <p:spPr bwMode="auto">
          <a:xfrm rot="-1470704">
            <a:off x="3922713" y="2403475"/>
            <a:ext cx="1677987" cy="3181350"/>
          </a:xfrm>
          <a:custGeom>
            <a:avLst/>
            <a:gdLst>
              <a:gd name="T0" fmla="*/ 0 w 722"/>
              <a:gd name="T1" fmla="*/ 0 h 819"/>
              <a:gd name="T2" fmla="*/ 2147483647 w 722"/>
              <a:gd name="T3" fmla="*/ 2082257668 h 819"/>
              <a:gd name="T4" fmla="*/ 2147483647 w 722"/>
              <a:gd name="T5" fmla="*/ 2147483647 h 81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22" h="819">
                <a:moveTo>
                  <a:pt x="0" y="0"/>
                </a:moveTo>
                <a:lnTo>
                  <a:pt x="487" y="138"/>
                </a:lnTo>
                <a:lnTo>
                  <a:pt x="722" y="819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316" name="AutoShape 5"/>
          <p:cNvSpPr>
            <a:spLocks noChangeArrowheads="1"/>
          </p:cNvSpPr>
          <p:nvPr/>
        </p:nvSpPr>
        <p:spPr bwMode="auto">
          <a:xfrm>
            <a:off x="1790700" y="1295400"/>
            <a:ext cx="5346700" cy="5067300"/>
          </a:xfrm>
          <a:custGeom>
            <a:avLst/>
            <a:gdLst>
              <a:gd name="T0" fmla="*/ 661740761 w 21600"/>
              <a:gd name="T1" fmla="*/ 0 h 21600"/>
              <a:gd name="T2" fmla="*/ 193804261 w 21600"/>
              <a:gd name="T3" fmla="*/ 174078411 h 21600"/>
              <a:gd name="T4" fmla="*/ 0 w 21600"/>
              <a:gd name="T5" fmla="*/ 594387252 h 21600"/>
              <a:gd name="T6" fmla="*/ 193804261 w 21600"/>
              <a:gd name="T7" fmla="*/ 1014696093 h 21600"/>
              <a:gd name="T8" fmla="*/ 661740761 w 21600"/>
              <a:gd name="T9" fmla="*/ 1188774504 h 21600"/>
              <a:gd name="T10" fmla="*/ 1129677262 w 21600"/>
              <a:gd name="T11" fmla="*/ 1014696093 h 21600"/>
              <a:gd name="T12" fmla="*/ 1323481523 w 21600"/>
              <a:gd name="T13" fmla="*/ 594387252 h 21600"/>
              <a:gd name="T14" fmla="*/ 1129677262 w 21600"/>
              <a:gd name="T15" fmla="*/ 174078411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7041" y="10800"/>
                </a:moveTo>
                <a:cubicBezTo>
                  <a:pt x="7041" y="12876"/>
                  <a:pt x="8724" y="14559"/>
                  <a:pt x="10800" y="14559"/>
                </a:cubicBezTo>
                <a:cubicBezTo>
                  <a:pt x="12876" y="14559"/>
                  <a:pt x="14559" y="12876"/>
                  <a:pt x="14559" y="10800"/>
                </a:cubicBezTo>
                <a:cubicBezTo>
                  <a:pt x="14559" y="8724"/>
                  <a:pt x="12876" y="7041"/>
                  <a:pt x="10800" y="7041"/>
                </a:cubicBezTo>
                <a:cubicBezTo>
                  <a:pt x="8724" y="7041"/>
                  <a:pt x="7041" y="8724"/>
                  <a:pt x="7041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7" name="Rectangle 6"/>
          <p:cNvSpPr>
            <a:spLocks noGrp="1" noChangeArrowheads="1"/>
          </p:cNvSpPr>
          <p:nvPr>
            <p:ph type="title"/>
          </p:nvPr>
        </p:nvSpPr>
        <p:spPr>
          <a:xfrm>
            <a:off x="577850" y="304800"/>
            <a:ext cx="7772400" cy="1143000"/>
          </a:xfrm>
        </p:spPr>
        <p:txBody>
          <a:bodyPr/>
          <a:lstStyle/>
          <a:p>
            <a:r>
              <a:rPr lang="en-US" altLang="en-US" smtClean="0"/>
              <a:t>Aperture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35" grpId="0" animBg="1"/>
      <p:bldP spid="5048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Aperture Problem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191000"/>
            <a:ext cx="7772400" cy="2057400"/>
          </a:xfrm>
        </p:spPr>
        <p:txBody>
          <a:bodyPr/>
          <a:lstStyle/>
          <a:p>
            <a:pPr marL="454025" indent="-454025">
              <a:buFontTx/>
              <a:buNone/>
            </a:pPr>
            <a:r>
              <a:rPr lang="en-US" altLang="en-US" sz="2000" smtClean="0"/>
              <a:t>(a)	Line feature observed through a small aperture at time </a:t>
            </a:r>
            <a:r>
              <a:rPr lang="en-US" altLang="en-US" sz="2000" i="1" smtClean="0"/>
              <a:t>t</a:t>
            </a:r>
            <a:r>
              <a:rPr lang="en-US" altLang="en-US" sz="2000" smtClean="0"/>
              <a:t>.</a:t>
            </a:r>
          </a:p>
          <a:p>
            <a:pPr marL="454025" indent="-454025">
              <a:buFontTx/>
              <a:buNone/>
            </a:pPr>
            <a:r>
              <a:rPr lang="en-US" altLang="en-US" sz="2000" smtClean="0"/>
              <a:t>(b)	At time </a:t>
            </a:r>
            <a:r>
              <a:rPr lang="en-US" altLang="en-US" sz="2000" i="1" smtClean="0"/>
              <a:t>t</a:t>
            </a:r>
            <a:r>
              <a:rPr lang="en-US" altLang="en-US" sz="2000" smtClean="0"/>
              <a:t>+</a:t>
            </a:r>
            <a:r>
              <a:rPr lang="en-US" altLang="en-US" sz="2000" i="1" smtClean="0">
                <a:sym typeface="Symbol" pitchFamily="18" charset="2"/>
              </a:rPr>
              <a:t>t</a:t>
            </a:r>
            <a:r>
              <a:rPr lang="en-US" altLang="en-US" sz="2000" smtClean="0">
                <a:sym typeface="Symbol" pitchFamily="18" charset="2"/>
              </a:rPr>
              <a:t> the feature has moved to a new position. It is not possible to determine exactly where each point has moved. From local image measurements only the flow component perpendicular to the line feature can be computed.</a:t>
            </a:r>
          </a:p>
          <a:p>
            <a:pPr marL="454025" indent="-454025">
              <a:buFontTx/>
              <a:buNone/>
            </a:pPr>
            <a:r>
              <a:rPr lang="en-US" altLang="en-US" sz="2000" smtClean="0">
                <a:sym typeface="Symbol" pitchFamily="18" charset="2"/>
              </a:rPr>
              <a:t>Normal flow: Component of flow perpendicular to line feature.</a:t>
            </a:r>
            <a:endParaRPr lang="en-US" altLang="en-US" sz="2000" smtClean="0"/>
          </a:p>
        </p:txBody>
      </p:sp>
      <p:pic>
        <p:nvPicPr>
          <p:cNvPr id="15364" name="Picture 4" descr="D:\larson-D\slides\Nov00\aperture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8" y="1752600"/>
            <a:ext cx="4691062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2209800" y="3657600"/>
            <a:ext cx="4724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tabLst>
                <a:tab pos="862013" algn="ctr"/>
                <a:tab pos="3656013" algn="ctr"/>
                <a:tab pos="5768975" algn="ctr"/>
              </a:tabLst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tabLst>
                <a:tab pos="862013" algn="ctr"/>
                <a:tab pos="3656013" algn="ctr"/>
                <a:tab pos="5768975" algn="ctr"/>
              </a:tabLs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tabLst>
                <a:tab pos="862013" algn="ctr"/>
                <a:tab pos="3656013" algn="ctr"/>
                <a:tab pos="576897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tabLst>
                <a:tab pos="862013" algn="ctr"/>
                <a:tab pos="3656013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tabLst>
                <a:tab pos="862013" algn="ctr"/>
                <a:tab pos="3656013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62013" algn="ctr"/>
                <a:tab pos="3656013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62013" algn="ctr"/>
                <a:tab pos="3656013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62013" algn="ctr"/>
                <a:tab pos="3656013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862013" algn="ctr"/>
                <a:tab pos="3656013" algn="ctr"/>
                <a:tab pos="57689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	(a)	(b)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Brightness Constancy Equation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Let P be a moving point in 3D:</a:t>
            </a:r>
          </a:p>
          <a:p>
            <a:pPr lvl="1"/>
            <a:r>
              <a:rPr lang="en-US" altLang="en-US" smtClean="0"/>
              <a:t>At time t, P has coords (X(t),Y(t),Z(t))</a:t>
            </a:r>
          </a:p>
          <a:p>
            <a:pPr lvl="1"/>
            <a:r>
              <a:rPr lang="en-US" altLang="en-US" smtClean="0"/>
              <a:t>Let p=(x(t),y(t)) be the coords. of its image at time t.</a:t>
            </a:r>
          </a:p>
          <a:p>
            <a:pPr lvl="1"/>
            <a:r>
              <a:rPr lang="en-US" altLang="en-US" smtClean="0"/>
              <a:t>Let E(x(t),y(t),t) be the brightness at p at time t.</a:t>
            </a:r>
          </a:p>
          <a:p>
            <a:r>
              <a:rPr lang="en-US" altLang="en-US" smtClean="0"/>
              <a:t>Brightness Constancy Assumption:</a:t>
            </a:r>
          </a:p>
          <a:p>
            <a:pPr lvl="1"/>
            <a:r>
              <a:rPr lang="en-US" altLang="en-US" smtClean="0"/>
              <a:t>As P moves over time, E(x(t),y(t),t) remains constant.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3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609600"/>
          </a:xfrm>
        </p:spPr>
        <p:txBody>
          <a:bodyPr/>
          <a:lstStyle/>
          <a:p>
            <a:r>
              <a:rPr lang="en-US" altLang="en-US" sz="3600" smtClean="0"/>
              <a:t>Brightness Constraint Equation</a:t>
            </a:r>
            <a:endParaRPr lang="en-US" altLang="en-US" smtClean="0"/>
          </a:p>
        </p:txBody>
      </p:sp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533400" y="1600200"/>
          <a:ext cx="8116888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7" name="Equation" r:id="rId3" imgW="8115300" imgH="317500" progId="Equation.3">
                  <p:embed/>
                </p:oleObj>
              </mc:Choice>
              <mc:Fallback>
                <p:oleObj name="Equation" r:id="rId3" imgW="8115300" imgH="317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600200"/>
                        <a:ext cx="8116888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533400" y="2084388"/>
          <a:ext cx="36068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8" name="Equation" r:id="rId5" imgW="3606800" imgH="685800" progId="Equation.3">
                  <p:embed/>
                </p:oleObj>
              </mc:Choice>
              <mc:Fallback>
                <p:oleObj name="Equation" r:id="rId5" imgW="3606800" imgH="685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084388"/>
                        <a:ext cx="36068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5"/>
          <p:cNvGraphicFramePr>
            <a:graphicFrameLocks noChangeAspect="1"/>
          </p:cNvGraphicFramePr>
          <p:nvPr/>
        </p:nvGraphicFramePr>
        <p:xfrm>
          <a:off x="533400" y="2846388"/>
          <a:ext cx="48006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9" name="Equation" r:id="rId7" imgW="4800600" imgH="1041400" progId="Equation.3">
                  <p:embed/>
                </p:oleObj>
              </mc:Choice>
              <mc:Fallback>
                <p:oleObj name="Equation" r:id="rId7" imgW="4800600" imgH="1041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846388"/>
                        <a:ext cx="480060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4" name="Object 6"/>
          <p:cNvGraphicFramePr>
            <a:graphicFrameLocks noChangeAspect="1"/>
          </p:cNvGraphicFramePr>
          <p:nvPr/>
        </p:nvGraphicFramePr>
        <p:xfrm>
          <a:off x="546100" y="3989388"/>
          <a:ext cx="45593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0" name="Equation" r:id="rId9" imgW="4559300" imgH="1727200" progId="Equation.3">
                  <p:embed/>
                </p:oleObj>
              </mc:Choice>
              <mc:Fallback>
                <p:oleObj name="Equation" r:id="rId9" imgW="4559300" imgH="172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00" y="3989388"/>
                        <a:ext cx="4559300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5" name="Text Box 8"/>
          <p:cNvSpPr txBox="1">
            <a:spLocks noChangeArrowheads="1"/>
          </p:cNvSpPr>
          <p:nvPr/>
        </p:nvSpPr>
        <p:spPr bwMode="auto">
          <a:xfrm>
            <a:off x="457200" y="5818188"/>
            <a:ext cx="990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short:</a:t>
            </a:r>
          </a:p>
        </p:txBody>
      </p:sp>
      <p:graphicFrame>
        <p:nvGraphicFramePr>
          <p:cNvPr id="17416" name="Object 9"/>
          <p:cNvGraphicFramePr>
            <a:graphicFrameLocks noChangeAspect="1"/>
          </p:cNvGraphicFramePr>
          <p:nvPr/>
        </p:nvGraphicFramePr>
        <p:xfrm>
          <a:off x="1193800" y="5894388"/>
          <a:ext cx="1930400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1" name="Equation" r:id="rId11" imgW="1930400" imgH="355600" progId="Equation.3">
                  <p:embed/>
                </p:oleObj>
              </mc:Choice>
              <mc:Fallback>
                <p:oleObj name="Equation" r:id="rId11" imgW="1930400" imgH="355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3800" y="5894388"/>
                        <a:ext cx="1930400" cy="3540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altLang="en-US" smtClean="0"/>
              <a:t>Brightness Constancy Equation</a:t>
            </a: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441325" y="2103438"/>
            <a:ext cx="4035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Taking derivative wrt time:</a:t>
            </a:r>
          </a:p>
        </p:txBody>
      </p:sp>
      <p:pic>
        <p:nvPicPr>
          <p:cNvPr id="18436" name="Picture 4" descr="txp_fig.b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1374775"/>
            <a:ext cx="553878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 descr="txp_fig.b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048000"/>
            <a:ext cx="4162425" cy="96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6" descr="txp_fig.b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648200"/>
            <a:ext cx="5192713" cy="103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Information from Image Motion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2057400"/>
            <a:ext cx="7467600" cy="4495800"/>
          </a:xfrm>
        </p:spPr>
        <p:txBody>
          <a:bodyPr/>
          <a:lstStyle/>
          <a:p>
            <a:pPr>
              <a:defRPr/>
            </a:pPr>
            <a:r>
              <a:rPr lang="en-US" altLang="en-US" sz="2400" dirty="0" smtClean="0"/>
              <a:t>3D motion between observer and scene + structure of the scene</a:t>
            </a:r>
          </a:p>
          <a:p>
            <a:pPr lvl="1">
              <a:defRPr/>
            </a:pPr>
            <a:r>
              <a:rPr lang="en-US" altLang="en-US" sz="2000" dirty="0" smtClean="0"/>
              <a:t>Wallach O’Connell (1953): </a:t>
            </a:r>
            <a:r>
              <a:rPr lang="en-US" altLang="en-US" sz="2400" dirty="0" smtClean="0"/>
              <a:t>Kinetic depth effect</a:t>
            </a:r>
          </a:p>
          <a:p>
            <a:pPr lvl="1">
              <a:defRPr/>
            </a:pPr>
            <a:r>
              <a:rPr lang="en-US" altLang="en-US" sz="2000" dirty="0">
                <a:hlinkClick r:id="rId2"/>
              </a:rPr>
              <a:t>http://</a:t>
            </a:r>
            <a:r>
              <a:rPr lang="en-US" altLang="en-US" sz="2000" dirty="0" smtClean="0">
                <a:hlinkClick r:id="rId2"/>
              </a:rPr>
              <a:t>www.michaelbach.de/ot/mot-ske/index.html</a:t>
            </a:r>
            <a:endParaRPr lang="en-US" altLang="en-US" sz="2000" dirty="0" smtClean="0"/>
          </a:p>
          <a:p>
            <a:pPr lvl="1">
              <a:defRPr/>
            </a:pPr>
            <a:r>
              <a:rPr lang="en-US" altLang="en-US" sz="2400" dirty="0" smtClean="0"/>
              <a:t>Motion parallax</a:t>
            </a:r>
            <a:r>
              <a:rPr lang="en-US" altLang="en-US" sz="2000" dirty="0" smtClean="0"/>
              <a:t>: two static points close by in the image with different image motion; the larger translational motion corresponds to the point closer by (smaller depth)</a:t>
            </a:r>
          </a:p>
          <a:p>
            <a:pPr marL="457200" lvl="1" indent="0">
              <a:buNone/>
              <a:defRPr/>
            </a:pPr>
            <a:endParaRPr lang="en-US" altLang="en-US" sz="2000" dirty="0" smtClean="0"/>
          </a:p>
          <a:p>
            <a:pPr>
              <a:defRPr/>
            </a:pPr>
            <a:r>
              <a:rPr lang="en-US" altLang="en-US" sz="2400" dirty="0" smtClean="0"/>
              <a:t>Recognition</a:t>
            </a:r>
          </a:p>
          <a:p>
            <a:pPr lvl="1">
              <a:defRPr/>
            </a:pPr>
            <a:r>
              <a:rPr lang="en-US" altLang="en-US" sz="2000" dirty="0" smtClean="0"/>
              <a:t>Johansson (1975): Light bulbs on joints</a:t>
            </a:r>
          </a:p>
          <a:p>
            <a:pPr lvl="1">
              <a:defRPr/>
            </a:pPr>
            <a:r>
              <a:rPr lang="en-US" altLang="en-US" sz="2000" dirty="0">
                <a:hlinkClick r:id="rId3"/>
              </a:rPr>
              <a:t>http://www.biomotionlab.ca/Demos/BMLwalker.html</a:t>
            </a:r>
            <a:endParaRPr lang="en-US" altLang="en-US" sz="2000" dirty="0"/>
          </a:p>
          <a:p>
            <a:pPr lvl="1">
              <a:defRPr/>
            </a:pPr>
            <a:endParaRPr lang="en-US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610600" cy="990600"/>
          </a:xfrm>
        </p:spPr>
        <p:txBody>
          <a:bodyPr/>
          <a:lstStyle/>
          <a:p>
            <a:r>
              <a:rPr lang="en-US" altLang="en-US" smtClean="0"/>
              <a:t>Brightness Constancy Equation</a:t>
            </a:r>
          </a:p>
        </p:txBody>
      </p:sp>
      <p:pic>
        <p:nvPicPr>
          <p:cNvPr id="19459" name="Picture 3" descr="txp_fig.b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19200"/>
            <a:ext cx="5192713" cy="103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852" name="Text Box 4"/>
          <p:cNvSpPr txBox="1">
            <a:spLocks noChangeArrowheads="1"/>
          </p:cNvSpPr>
          <p:nvPr/>
        </p:nvSpPr>
        <p:spPr bwMode="auto">
          <a:xfrm>
            <a:off x="457200" y="2286000"/>
            <a:ext cx="661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Let</a:t>
            </a:r>
          </a:p>
        </p:txBody>
      </p:sp>
      <p:pic>
        <p:nvPicPr>
          <p:cNvPr id="19461" name="Picture 5" descr="txp_fig.b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14600"/>
            <a:ext cx="2514600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854" name="Text Box 6"/>
          <p:cNvSpPr txBox="1">
            <a:spLocks noChangeArrowheads="1"/>
          </p:cNvSpPr>
          <p:nvPr/>
        </p:nvSpPr>
        <p:spPr bwMode="auto">
          <a:xfrm>
            <a:off x="4953000" y="2590800"/>
            <a:ext cx="3611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(Frame spatial gradient)</a:t>
            </a:r>
          </a:p>
        </p:txBody>
      </p:sp>
      <p:sp>
        <p:nvSpPr>
          <p:cNvPr id="78856" name="Text Box 8"/>
          <p:cNvSpPr txBox="1">
            <a:spLocks noChangeArrowheads="1"/>
          </p:cNvSpPr>
          <p:nvPr/>
        </p:nvSpPr>
        <p:spPr bwMode="auto">
          <a:xfrm>
            <a:off x="5638800" y="4038600"/>
            <a:ext cx="2054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(optical flow)</a:t>
            </a:r>
          </a:p>
        </p:txBody>
      </p:sp>
      <p:pic>
        <p:nvPicPr>
          <p:cNvPr id="19464" name="Picture 9" descr="txp_fig.b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334000"/>
            <a:ext cx="1693863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858" name="Text Box 10"/>
          <p:cNvSpPr txBox="1">
            <a:spLocks noChangeArrowheads="1"/>
          </p:cNvSpPr>
          <p:nvPr/>
        </p:nvSpPr>
        <p:spPr bwMode="auto">
          <a:xfrm>
            <a:off x="304800" y="5486400"/>
            <a:ext cx="679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and</a:t>
            </a:r>
          </a:p>
        </p:txBody>
      </p:sp>
      <p:sp>
        <p:nvSpPr>
          <p:cNvPr id="78859" name="Text Box 11"/>
          <p:cNvSpPr txBox="1">
            <a:spLocks noChangeArrowheads="1"/>
          </p:cNvSpPr>
          <p:nvPr/>
        </p:nvSpPr>
        <p:spPr bwMode="auto">
          <a:xfrm>
            <a:off x="4800600" y="5334000"/>
            <a:ext cx="3933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(derivative across frames)</a:t>
            </a:r>
          </a:p>
        </p:txBody>
      </p:sp>
      <p:pic>
        <p:nvPicPr>
          <p:cNvPr id="19467" name="Picture 13" descr="txp_fig.b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25" y="3959225"/>
            <a:ext cx="1909763" cy="114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610600" cy="990600"/>
          </a:xfrm>
        </p:spPr>
        <p:txBody>
          <a:bodyPr/>
          <a:lstStyle/>
          <a:p>
            <a:r>
              <a:rPr lang="en-US" altLang="en-US" smtClean="0"/>
              <a:t>Brightness Constancy Equation</a:t>
            </a:r>
          </a:p>
        </p:txBody>
      </p:sp>
      <p:pic>
        <p:nvPicPr>
          <p:cNvPr id="20483" name="Picture 3" descr="txp_fig.b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19200"/>
            <a:ext cx="5192713" cy="1030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457200" y="2286000"/>
            <a:ext cx="1501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Becomes:</a:t>
            </a:r>
          </a:p>
        </p:txBody>
      </p:sp>
      <p:grpSp>
        <p:nvGrpSpPr>
          <p:cNvPr id="20485" name="Group 5"/>
          <p:cNvGrpSpPr>
            <a:grpSpLocks/>
          </p:cNvGrpSpPr>
          <p:nvPr/>
        </p:nvGrpSpPr>
        <p:grpSpPr bwMode="auto">
          <a:xfrm>
            <a:off x="2286000" y="2743200"/>
            <a:ext cx="4191000" cy="1295400"/>
            <a:chOff x="1248" y="1824"/>
            <a:chExt cx="2640" cy="816"/>
          </a:xfrm>
        </p:grpSpPr>
        <p:pic>
          <p:nvPicPr>
            <p:cNvPr id="20497" name="Picture 6" descr="txp_fig.bmp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2064"/>
              <a:ext cx="2222" cy="3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498" name="Rectangle 7"/>
            <p:cNvSpPr>
              <a:spLocks noChangeArrowheads="1"/>
            </p:cNvSpPr>
            <p:nvPr/>
          </p:nvSpPr>
          <p:spPr bwMode="auto">
            <a:xfrm>
              <a:off x="1248" y="1824"/>
              <a:ext cx="2640" cy="8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20486" name="Line 8"/>
          <p:cNvSpPr>
            <a:spLocks noChangeShapeType="1"/>
          </p:cNvSpPr>
          <p:nvPr/>
        </p:nvSpPr>
        <p:spPr bwMode="auto">
          <a:xfrm flipV="1">
            <a:off x="7239000" y="2971800"/>
            <a:ext cx="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7" name="Line 9"/>
          <p:cNvSpPr>
            <a:spLocks noChangeShapeType="1"/>
          </p:cNvSpPr>
          <p:nvPr/>
        </p:nvSpPr>
        <p:spPr bwMode="auto">
          <a:xfrm>
            <a:off x="7239000" y="47244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2" name="Text Box 10"/>
          <p:cNvSpPr txBox="1">
            <a:spLocks noChangeArrowheads="1"/>
          </p:cNvSpPr>
          <p:nvPr/>
        </p:nvSpPr>
        <p:spPr bwMode="auto">
          <a:xfrm>
            <a:off x="8366125" y="4846638"/>
            <a:ext cx="452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v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x</a:t>
            </a:r>
          </a:p>
        </p:txBody>
      </p:sp>
      <p:sp>
        <p:nvSpPr>
          <p:cNvPr id="79883" name="Text Box 11"/>
          <p:cNvSpPr txBox="1">
            <a:spLocks noChangeArrowheads="1"/>
          </p:cNvSpPr>
          <p:nvPr/>
        </p:nvSpPr>
        <p:spPr bwMode="auto">
          <a:xfrm>
            <a:off x="6842125" y="2560638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v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y</a:t>
            </a:r>
          </a:p>
        </p:txBody>
      </p:sp>
      <p:sp>
        <p:nvSpPr>
          <p:cNvPr id="20490" name="Line 12"/>
          <p:cNvSpPr>
            <a:spLocks noChangeShapeType="1"/>
          </p:cNvSpPr>
          <p:nvPr/>
        </p:nvSpPr>
        <p:spPr bwMode="auto">
          <a:xfrm>
            <a:off x="7173913" y="3352800"/>
            <a:ext cx="12192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1" name="Line 13"/>
          <p:cNvSpPr>
            <a:spLocks noChangeShapeType="1"/>
          </p:cNvSpPr>
          <p:nvPr/>
        </p:nvSpPr>
        <p:spPr bwMode="auto">
          <a:xfrm flipV="1">
            <a:off x="7239000" y="4191000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2" name="Line 14"/>
          <p:cNvSpPr>
            <a:spLocks noChangeShapeType="1"/>
          </p:cNvSpPr>
          <p:nvPr/>
        </p:nvSpPr>
        <p:spPr bwMode="auto">
          <a:xfrm flipV="1">
            <a:off x="7924800" y="3810000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887" name="Text Box 15"/>
          <p:cNvSpPr txBox="1">
            <a:spLocks noChangeArrowheads="1"/>
          </p:cNvSpPr>
          <p:nvPr/>
        </p:nvSpPr>
        <p:spPr bwMode="auto">
          <a:xfrm>
            <a:off x="7924800" y="3352800"/>
            <a:ext cx="719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msy10" pitchFamily="34" charset="0"/>
              </a:rPr>
              <a:t>r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 E</a:t>
            </a:r>
          </a:p>
        </p:txBody>
      </p:sp>
      <p:sp>
        <p:nvSpPr>
          <p:cNvPr id="79888" name="Text Box 16"/>
          <p:cNvSpPr txBox="1">
            <a:spLocks noChangeArrowheads="1"/>
          </p:cNvSpPr>
          <p:nvPr/>
        </p:nvSpPr>
        <p:spPr bwMode="auto">
          <a:xfrm>
            <a:off x="1219200" y="5334000"/>
            <a:ext cx="623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The OF is CONSTRAINED to be on a line !</a:t>
            </a:r>
          </a:p>
        </p:txBody>
      </p:sp>
      <p:sp>
        <p:nvSpPr>
          <p:cNvPr id="79889" name="Text Box 17"/>
          <p:cNvSpPr txBox="1">
            <a:spLocks noChangeArrowheads="1"/>
          </p:cNvSpPr>
          <p:nvPr/>
        </p:nvSpPr>
        <p:spPr bwMode="auto">
          <a:xfrm>
            <a:off x="5410200" y="4419600"/>
            <a:ext cx="154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-E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/|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msy10" pitchFamily="34" charset="0"/>
              </a:rPr>
              <a:t>r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 E|</a:t>
            </a:r>
          </a:p>
        </p:txBody>
      </p:sp>
      <p:cxnSp>
        <p:nvCxnSpPr>
          <p:cNvPr id="20496" name="AutoShape 18"/>
          <p:cNvCxnSpPr>
            <a:cxnSpLocks noChangeShapeType="1"/>
            <a:stCxn id="79889" idx="0"/>
          </p:cNvCxnSpPr>
          <p:nvPr/>
        </p:nvCxnSpPr>
        <p:spPr bwMode="auto">
          <a:xfrm rot="5400000" flipV="1">
            <a:off x="6862763" y="3740150"/>
            <a:ext cx="1588" cy="1360487"/>
          </a:xfrm>
          <a:prstGeom prst="curvedConnector4">
            <a:avLst>
              <a:gd name="adj1" fmla="val -14400000"/>
              <a:gd name="adj2" fmla="val 78296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685800"/>
          </a:xfrm>
        </p:spPr>
        <p:txBody>
          <a:bodyPr/>
          <a:lstStyle/>
          <a:p>
            <a:r>
              <a:rPr lang="en-US" altLang="en-US" smtClean="0"/>
              <a:t>Interpretation</a:t>
            </a:r>
          </a:p>
        </p:txBody>
      </p:sp>
      <p:pic>
        <p:nvPicPr>
          <p:cNvPr id="21507" name="Picture 3" descr="D:\larson-D\slides\Nov00\brightnessgradinfo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23975"/>
            <a:ext cx="4772025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5486400" y="1600200"/>
            <a:ext cx="31242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2000"/>
              <a:t>Values of (</a:t>
            </a:r>
            <a:r>
              <a:rPr lang="en-US" altLang="en-US" sz="2000" i="1"/>
              <a:t>u, v</a:t>
            </a:r>
            <a:r>
              <a:rPr lang="en-US" altLang="en-US" sz="2000"/>
              <a:t>) satisfying the constraint equation lie on a straight line in velocity space. A local measurement only provides this constraint line (aperture problem).</a:t>
            </a:r>
          </a:p>
        </p:txBody>
      </p:sp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5562600" y="3505200"/>
          <a:ext cx="212090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9" name="Equation" r:id="rId4" imgW="2120900" imgH="1663700" progId="Equation.3">
                  <p:embed/>
                </p:oleObj>
              </mc:Choice>
              <mc:Fallback>
                <p:oleObj name="Equation" r:id="rId4" imgW="2120900" imgH="1663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505200"/>
                        <a:ext cx="2120900" cy="166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6"/>
          <p:cNvGraphicFramePr>
            <a:graphicFrameLocks noChangeAspect="1"/>
          </p:cNvGraphicFramePr>
          <p:nvPr/>
        </p:nvGraphicFramePr>
        <p:xfrm>
          <a:off x="3403600" y="5467350"/>
          <a:ext cx="23368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0" name="Equation" r:id="rId6" imgW="2336800" imgH="571500" progId="Equation.3">
                  <p:embed/>
                </p:oleObj>
              </mc:Choice>
              <mc:Fallback>
                <p:oleObj name="Equation" r:id="rId6" imgW="2336800" imgH="571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600" y="5467350"/>
                        <a:ext cx="23368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Optical flow equation</a:t>
            </a:r>
          </a:p>
        </p:txBody>
      </p:sp>
      <p:pic>
        <p:nvPicPr>
          <p:cNvPr id="22531" name="Picture 4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05000"/>
            <a:ext cx="2687638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357" name="Rectangle 5"/>
          <p:cNvSpPr>
            <a:spLocks noChangeArrowheads="1"/>
          </p:cNvSpPr>
          <p:nvPr/>
        </p:nvSpPr>
        <p:spPr bwMode="auto">
          <a:xfrm>
            <a:off x="685800" y="2133600"/>
            <a:ext cx="7772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/>
            <a:endParaRPr lang="en-US" altLang="en-US"/>
          </a:p>
        </p:txBody>
      </p:sp>
      <p:sp>
        <p:nvSpPr>
          <p:cNvPr id="100359" name="Rectangle 7"/>
          <p:cNvSpPr>
            <a:spLocks noChangeArrowheads="1"/>
          </p:cNvSpPr>
          <p:nvPr/>
        </p:nvSpPr>
        <p:spPr bwMode="auto">
          <a:xfrm>
            <a:off x="685800" y="3124200"/>
            <a:ext cx="82296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/>
            <a:endParaRPr lang="en-US" altLang="en-US"/>
          </a:p>
        </p:txBody>
      </p:sp>
      <p:sp>
        <p:nvSpPr>
          <p:cNvPr id="100360" name="Rectangle 8"/>
          <p:cNvSpPr>
            <a:spLocks noChangeArrowheads="1"/>
          </p:cNvSpPr>
          <p:nvPr/>
        </p:nvSpPr>
        <p:spPr bwMode="auto">
          <a:xfrm>
            <a:off x="1295400" y="3505200"/>
            <a:ext cx="246697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charset="0"/>
              </a:rPr>
              <a:t> Barber Pole illusion</a:t>
            </a:r>
          </a:p>
        </p:txBody>
      </p:sp>
      <p:sp>
        <p:nvSpPr>
          <p:cNvPr id="22535" name="Rectangle 1"/>
          <p:cNvSpPr>
            <a:spLocks noChangeArrowheads="1"/>
          </p:cNvSpPr>
          <p:nvPr/>
        </p:nvSpPr>
        <p:spPr bwMode="auto">
          <a:xfrm>
            <a:off x="838200" y="4152900"/>
            <a:ext cx="7620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dirty="0"/>
              <a:t>http://www.123opticalillusions.com/pages/barber_pole.php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7" grpId="0" build="p" autoUpdateAnimBg="0"/>
      <p:bldP spid="100359" grpId="0" build="p" autoUpdateAnimBg="0"/>
      <p:bldP spid="100360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fld id="{EFBC0B71-AFF5-4FEF-8FA7-9FC2A4B3B5AC}" type="slidenum">
              <a:rPr lang="en-US" altLang="en-US" sz="1400" smtClean="0"/>
              <a:pPr algn="r"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 smtClean="0"/>
          </a:p>
        </p:txBody>
      </p:sp>
      <p:sp>
        <p:nvSpPr>
          <p:cNvPr id="23555" name="Rectangle 9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mtClean="0"/>
              <a:t>Aperture Problem in Real Life</a:t>
            </a:r>
          </a:p>
        </p:txBody>
      </p:sp>
      <p:pic>
        <p:nvPicPr>
          <p:cNvPr id="23556" name="Picture 12" descr="Black_BarberPo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866775"/>
            <a:ext cx="7772400" cy="599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21213" y="6245225"/>
            <a:ext cx="4217987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2000" dirty="0"/>
              <a:t>actual </a:t>
            </a:r>
            <a:r>
              <a:rPr lang="en-US" sz="2000" dirty="0" smtClean="0"/>
              <a:t>motion        perceived motion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Solving the aperture problem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smtClean="0"/>
              <a:t>How to get more equations for a pixel?</a:t>
            </a:r>
          </a:p>
          <a:p>
            <a:pPr lvl="1"/>
            <a:r>
              <a:rPr lang="en-US" altLang="en-US" sz="2400" smtClean="0"/>
              <a:t>Basic idea:  impose additional constraints</a:t>
            </a:r>
          </a:p>
          <a:p>
            <a:pPr lvl="2"/>
            <a:r>
              <a:rPr lang="en-US" altLang="en-US" sz="2000" smtClean="0"/>
              <a:t>most common is to assume that the flow field is smooth locally</a:t>
            </a:r>
          </a:p>
          <a:p>
            <a:pPr lvl="2"/>
            <a:r>
              <a:rPr lang="en-US" altLang="en-US" sz="2000" smtClean="0"/>
              <a:t>one method:  pretend the pixel’s neighbors have the same (u,v)</a:t>
            </a:r>
          </a:p>
          <a:p>
            <a:pPr lvl="3"/>
            <a:r>
              <a:rPr lang="en-US" altLang="en-US" sz="1800" smtClean="0"/>
              <a:t>If we use a 5x5 window, that gives us 25 equations per pixel!</a:t>
            </a:r>
          </a:p>
        </p:txBody>
      </p:sp>
      <p:pic>
        <p:nvPicPr>
          <p:cNvPr id="24580" name="Picture 4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114800"/>
            <a:ext cx="2989263" cy="24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2949" name="Group 5"/>
          <p:cNvGrpSpPr>
            <a:grpSpLocks/>
          </p:cNvGrpSpPr>
          <p:nvPr/>
        </p:nvGrpSpPr>
        <p:grpSpPr bwMode="auto">
          <a:xfrm>
            <a:off x="1447800" y="4495800"/>
            <a:ext cx="6130925" cy="2082800"/>
            <a:chOff x="887" y="1952"/>
            <a:chExt cx="3862" cy="1312"/>
          </a:xfrm>
        </p:grpSpPr>
        <p:pic>
          <p:nvPicPr>
            <p:cNvPr id="24582" name="Picture 6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5" y="3004"/>
              <a:ext cx="179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3" name="Picture 7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7" y="3005"/>
              <a:ext cx="127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4" name="Picture 8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" y="3005"/>
              <a:ext cx="77" cy="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5" name="Picture 9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" y="3185"/>
              <a:ext cx="340" cy="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6" name="Picture 10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" y="3187"/>
              <a:ext cx="333" cy="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7" name="Picture 11" descr="Edittex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" y="3185"/>
              <a:ext cx="246" cy="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88" name="Picture 12" descr="Edittex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" y="1952"/>
              <a:ext cx="3862" cy="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en-US" smtClean="0"/>
              <a:t>Constant flow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219200"/>
            <a:ext cx="7772400" cy="3968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smtClean="0"/>
              <a:t>Prob:  we have more equations than unknowns</a:t>
            </a:r>
          </a:p>
        </p:txBody>
      </p:sp>
      <p:grpSp>
        <p:nvGrpSpPr>
          <p:cNvPr id="25604" name="Group 4"/>
          <p:cNvGrpSpPr>
            <a:grpSpLocks/>
          </p:cNvGrpSpPr>
          <p:nvPr/>
        </p:nvGrpSpPr>
        <p:grpSpPr bwMode="auto">
          <a:xfrm>
            <a:off x="1600200" y="1828800"/>
            <a:ext cx="1592263" cy="484188"/>
            <a:chOff x="1680" y="945"/>
            <a:chExt cx="1003" cy="305"/>
          </a:xfrm>
        </p:grpSpPr>
        <p:pic>
          <p:nvPicPr>
            <p:cNvPr id="25622" name="Picture 5" descr="Edittex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1155"/>
              <a:ext cx="292" cy="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623" name="Picture 6" descr="Edittex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6" y="945"/>
              <a:ext cx="796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624" name="Picture 7" descr="Edittex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1152"/>
              <a:ext cx="211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625" name="Picture 8" descr="Edittex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7" y="1157"/>
              <a:ext cx="286" cy="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3977" name="Group 9"/>
          <p:cNvGrpSpPr>
            <a:grpSpLocks/>
          </p:cNvGrpSpPr>
          <p:nvPr/>
        </p:nvGrpSpPr>
        <p:grpSpPr bwMode="auto">
          <a:xfrm>
            <a:off x="2667000" y="3962400"/>
            <a:ext cx="1866900" cy="139700"/>
            <a:chOff x="1620" y="2024"/>
            <a:chExt cx="1176" cy="88"/>
          </a:xfrm>
        </p:grpSpPr>
        <p:pic>
          <p:nvPicPr>
            <p:cNvPr id="25619" name="Picture 10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" y="2024"/>
              <a:ext cx="217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620" name="Picture 11" descr="Edittex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3" y="2025"/>
              <a:ext cx="211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621" name="Picture 12" descr="Edittex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5" y="2024"/>
              <a:ext cx="211" cy="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3981" name="Group 13"/>
          <p:cNvGrpSpPr>
            <a:grpSpLocks/>
          </p:cNvGrpSpPr>
          <p:nvPr/>
        </p:nvGrpSpPr>
        <p:grpSpPr bwMode="auto">
          <a:xfrm>
            <a:off x="723900" y="4265613"/>
            <a:ext cx="8001000" cy="2439987"/>
            <a:chOff x="456" y="2495"/>
            <a:chExt cx="5040" cy="1537"/>
          </a:xfrm>
        </p:grpSpPr>
        <p:grpSp>
          <p:nvGrpSpPr>
            <p:cNvPr id="25614" name="Group 14"/>
            <p:cNvGrpSpPr>
              <a:grpSpLocks/>
            </p:cNvGrpSpPr>
            <p:nvPr/>
          </p:nvGrpSpPr>
          <p:grpSpPr bwMode="auto">
            <a:xfrm>
              <a:off x="769" y="2495"/>
              <a:ext cx="3503" cy="817"/>
              <a:chOff x="769" y="1919"/>
              <a:chExt cx="3503" cy="817"/>
            </a:xfrm>
          </p:grpSpPr>
          <p:pic>
            <p:nvPicPr>
              <p:cNvPr id="25616" name="Picture 15" descr="Edittex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9" y="1919"/>
                <a:ext cx="3503" cy="5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617" name="Picture 16" descr="Edittex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0" y="2547"/>
                <a:ext cx="427" cy="1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618" name="Picture 17" descr="Edittex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7" y="2542"/>
                <a:ext cx="359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5615" name="Rectangle 18"/>
            <p:cNvSpPr>
              <a:spLocks noChangeArrowheads="1"/>
            </p:cNvSpPr>
            <p:nvPr/>
          </p:nvSpPr>
          <p:spPr bwMode="auto">
            <a:xfrm>
              <a:off x="456" y="3408"/>
              <a:ext cx="5040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1"/>
              <a:r>
                <a:rPr lang="en-US" altLang="en-US" sz="2000"/>
                <a:t>The summations are over all pixels in the K x K window</a:t>
              </a:r>
            </a:p>
            <a:p>
              <a:pPr lvl="1"/>
              <a:r>
                <a:rPr lang="en-US" altLang="en-US" sz="2000"/>
                <a:t>This technique was first proposed by Lukas &amp; Kanade (1981)</a:t>
              </a:r>
            </a:p>
            <a:p>
              <a:pPr lvl="1"/>
              <a:endParaRPr lang="en-US" altLang="en-US"/>
            </a:p>
          </p:txBody>
        </p:sp>
      </p:grpSp>
      <p:grpSp>
        <p:nvGrpSpPr>
          <p:cNvPr id="83987" name="Group 19"/>
          <p:cNvGrpSpPr>
            <a:grpSpLocks/>
          </p:cNvGrpSpPr>
          <p:nvPr/>
        </p:nvGrpSpPr>
        <p:grpSpPr bwMode="auto">
          <a:xfrm>
            <a:off x="838200" y="1828800"/>
            <a:ext cx="7772400" cy="1139825"/>
            <a:chOff x="432" y="866"/>
            <a:chExt cx="4896" cy="718"/>
          </a:xfrm>
        </p:grpSpPr>
        <p:pic>
          <p:nvPicPr>
            <p:cNvPr id="25611" name="Picture 20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0" y="866"/>
              <a:ext cx="1828" cy="2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612" name="Line 21"/>
            <p:cNvSpPr>
              <a:spLocks noChangeShapeType="1"/>
            </p:cNvSpPr>
            <p:nvPr/>
          </p:nvSpPr>
          <p:spPr bwMode="auto">
            <a:xfrm>
              <a:off x="2208" y="1008"/>
              <a:ext cx="5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3" name="Rectangle 22"/>
            <p:cNvSpPr>
              <a:spLocks noChangeArrowheads="1"/>
            </p:cNvSpPr>
            <p:nvPr/>
          </p:nvSpPr>
          <p:spPr bwMode="auto">
            <a:xfrm>
              <a:off x="432" y="1287"/>
              <a:ext cx="4896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2400"/>
                <a:t>Solution:  solve least squares problem</a:t>
              </a:r>
            </a:p>
          </p:txBody>
        </p:sp>
      </p:grpSp>
      <p:grpSp>
        <p:nvGrpSpPr>
          <p:cNvPr id="83991" name="Group 23"/>
          <p:cNvGrpSpPr>
            <a:grpSpLocks/>
          </p:cNvGrpSpPr>
          <p:nvPr/>
        </p:nvGrpSpPr>
        <p:grpSpPr bwMode="auto">
          <a:xfrm>
            <a:off x="838200" y="3048000"/>
            <a:ext cx="7696200" cy="758825"/>
            <a:chOff x="432" y="1505"/>
            <a:chExt cx="4896" cy="478"/>
          </a:xfrm>
        </p:grpSpPr>
        <p:pic>
          <p:nvPicPr>
            <p:cNvPr id="25609" name="Picture 24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" y="1761"/>
              <a:ext cx="1459" cy="2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610" name="Rectangle 25"/>
            <p:cNvSpPr>
              <a:spLocks noChangeArrowheads="1"/>
            </p:cNvSpPr>
            <p:nvPr/>
          </p:nvSpPr>
          <p:spPr bwMode="auto">
            <a:xfrm>
              <a:off x="432" y="1505"/>
              <a:ext cx="4896" cy="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1"/>
              <a:r>
                <a:rPr lang="en-US" altLang="en-US" sz="2400"/>
                <a:t>minimum least squares solution given by solution (in d) of: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Taking a closer look at (A</a:t>
            </a:r>
            <a:r>
              <a:rPr lang="en-US" altLang="en-US" baseline="30000" smtClean="0"/>
              <a:t>T</a:t>
            </a:r>
            <a:r>
              <a:rPr lang="en-US" altLang="en-US" smtClean="0"/>
              <a:t>A)</a:t>
            </a:r>
          </a:p>
        </p:txBody>
      </p:sp>
      <p:pic>
        <p:nvPicPr>
          <p:cNvPr id="84995" name="Picture 3" descr="txp_fig.b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371600"/>
            <a:ext cx="3960813" cy="148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996" name="Picture 4" descr="txp_fig.b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4200"/>
            <a:ext cx="53340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997" name="Picture 5" descr="txp_fig.b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91000"/>
            <a:ext cx="4179888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998" name="Line 6"/>
          <p:cNvSpPr>
            <a:spLocks noChangeShapeType="1"/>
          </p:cNvSpPr>
          <p:nvPr/>
        </p:nvSpPr>
        <p:spPr bwMode="auto">
          <a:xfrm>
            <a:off x="1066800" y="3352800"/>
            <a:ext cx="525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999" name="Line 7"/>
          <p:cNvSpPr>
            <a:spLocks noChangeShapeType="1"/>
          </p:cNvSpPr>
          <p:nvPr/>
        </p:nvSpPr>
        <p:spPr bwMode="auto">
          <a:xfrm flipH="1">
            <a:off x="6400800" y="15240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000" name="Text Box 8"/>
          <p:cNvSpPr txBox="1">
            <a:spLocks noChangeArrowheads="1"/>
          </p:cNvSpPr>
          <p:nvPr/>
        </p:nvSpPr>
        <p:spPr bwMode="auto">
          <a:xfrm>
            <a:off x="609600" y="5410200"/>
            <a:ext cx="784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This is the same matrix we used for corner detection!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4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4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4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4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5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5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8" grpId="0" animBg="1"/>
      <p:bldP spid="84999" grpId="0" animBg="1"/>
      <p:bldP spid="85000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Taking a closer look at (A</a:t>
            </a:r>
            <a:r>
              <a:rPr lang="en-US" altLang="en-US" baseline="30000" smtClean="0"/>
              <a:t>T</a:t>
            </a:r>
            <a:r>
              <a:rPr lang="en-US" altLang="en-US" smtClean="0"/>
              <a:t>A)</a:t>
            </a:r>
          </a:p>
        </p:txBody>
      </p:sp>
      <p:pic>
        <p:nvPicPr>
          <p:cNvPr id="27651" name="Picture 3" descr="txp_fig.b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14600"/>
            <a:ext cx="4179888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304800" y="1600200"/>
            <a:ext cx="4894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The matrix for corner detection:</a:t>
            </a:r>
          </a:p>
        </p:txBody>
      </p:sp>
      <p:sp>
        <p:nvSpPr>
          <p:cNvPr id="86021" name="Text Box 5"/>
          <p:cNvSpPr txBox="1">
            <a:spLocks noChangeArrowheads="1"/>
          </p:cNvSpPr>
          <p:nvPr/>
        </p:nvSpPr>
        <p:spPr bwMode="auto">
          <a:xfrm>
            <a:off x="533400" y="3581400"/>
            <a:ext cx="6550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is singular (not invertible) when det(A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A) = 0</a:t>
            </a:r>
          </a:p>
        </p:txBody>
      </p: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228600" y="4724400"/>
            <a:ext cx="66135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One e.v. = 0 -&gt; no corner, just an edge</a:t>
            </a:r>
          </a:p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Two e.v. = 0 -&gt; no corner, homogeneous region</a:t>
            </a:r>
          </a:p>
        </p:txBody>
      </p:sp>
      <p:sp>
        <p:nvSpPr>
          <p:cNvPr id="86023" name="AutoShape 7"/>
          <p:cNvSpPr>
            <a:spLocks/>
          </p:cNvSpPr>
          <p:nvPr/>
        </p:nvSpPr>
        <p:spPr bwMode="auto">
          <a:xfrm>
            <a:off x="6781800" y="4648200"/>
            <a:ext cx="304800" cy="1066800"/>
          </a:xfrm>
          <a:prstGeom prst="rightBrace">
            <a:avLst>
              <a:gd name="adj1" fmla="val 29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7162800" y="4648200"/>
            <a:ext cx="1676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Aperture Problem !</a:t>
            </a:r>
          </a:p>
        </p:txBody>
      </p:sp>
      <p:sp>
        <p:nvSpPr>
          <p:cNvPr id="86025" name="Text Box 9"/>
          <p:cNvSpPr txBox="1">
            <a:spLocks noChangeArrowheads="1"/>
          </p:cNvSpPr>
          <p:nvPr/>
        </p:nvSpPr>
        <p:spPr bwMode="auto">
          <a:xfrm>
            <a:off x="609600" y="4114800"/>
            <a:ext cx="6937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But det(A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A) = 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</a:rPr>
              <a:t>Õ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 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</a:rPr>
              <a:t>l</a:t>
            </a:r>
            <a:r>
              <a:rPr lang="en-US" altLang="en-US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i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 = 0 -&gt; one or both e.v. are 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6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6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2" grpId="0" autoUpdateAnimBg="0"/>
      <p:bldP spid="86023" grpId="0" animBg="1"/>
      <p:bldP spid="86024" grpId="0" autoUpdateAnimBg="0"/>
      <p:bldP spid="86025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Edge</a:t>
            </a:r>
          </a:p>
        </p:txBody>
      </p:sp>
      <p:pic>
        <p:nvPicPr>
          <p:cNvPr id="28675" name="Picture 3" descr="i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5638800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 descr="zoom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713" y="1447800"/>
            <a:ext cx="25146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5" descr="sur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8" y="3590925"/>
            <a:ext cx="3382962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Line 6"/>
          <p:cNvSpPr>
            <a:spLocks noChangeShapeType="1"/>
          </p:cNvSpPr>
          <p:nvPr/>
        </p:nvSpPr>
        <p:spPr bwMode="auto">
          <a:xfrm flipH="1">
            <a:off x="4832350" y="21113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4616450" y="2057400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1295400" y="5611813"/>
            <a:ext cx="3625850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buFontTx/>
              <a:buChar char="–"/>
            </a:pPr>
            <a:r>
              <a:rPr lang="en-US" altLang="en-US" sz="2400">
                <a:latin typeface="Arial" charset="0"/>
              </a:rPr>
              <a:t> </a:t>
            </a:r>
            <a:r>
              <a:rPr lang="en-US" altLang="en-US" sz="2000">
                <a:latin typeface="Arial" charset="0"/>
              </a:rPr>
              <a:t>large gradients, all the same</a:t>
            </a:r>
          </a:p>
          <a:p>
            <a:pPr>
              <a:lnSpc>
                <a:spcPct val="90000"/>
              </a:lnSpc>
              <a:buFontTx/>
              <a:buChar char="–"/>
            </a:pPr>
            <a:r>
              <a:rPr lang="en-US" altLang="en-US" sz="2000">
                <a:latin typeface="Arial" charset="0"/>
              </a:rPr>
              <a:t> large</a:t>
            </a:r>
            <a:r>
              <a:rPr lang="en-US" altLang="en-US" sz="2000">
                <a:latin typeface="Symbol" pitchFamily="18" charset="2"/>
              </a:rPr>
              <a:t> l</a:t>
            </a:r>
            <a:r>
              <a:rPr lang="en-US" altLang="en-US" sz="2000" baseline="-25000">
                <a:latin typeface="Arial" charset="0"/>
              </a:rPr>
              <a:t>1</a:t>
            </a:r>
            <a:r>
              <a:rPr lang="en-US" altLang="en-US" sz="2000">
                <a:latin typeface="Arial" charset="0"/>
              </a:rPr>
              <a:t>, small </a:t>
            </a:r>
            <a:r>
              <a:rPr lang="en-US" altLang="en-US" sz="2000">
                <a:latin typeface="Symbol" pitchFamily="18" charset="2"/>
              </a:rPr>
              <a:t>l</a:t>
            </a:r>
            <a:r>
              <a:rPr lang="en-US" altLang="en-US" sz="2000" baseline="-25000">
                <a:latin typeface="Arial" charset="0"/>
              </a:rPr>
              <a:t>2</a:t>
            </a:r>
          </a:p>
        </p:txBody>
      </p:sp>
      <p:pic>
        <p:nvPicPr>
          <p:cNvPr id="28681" name="Picture 9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257800"/>
            <a:ext cx="179070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34" name="Picture 2" descr="recreatesceneb.jpg                                             00001463&#10;Random Too                     B25BE02E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0225" y="1111250"/>
            <a:ext cx="5543550" cy="46355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905000" y="533400"/>
            <a:ext cx="5919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The problem of motion estimation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9099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sur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8" y="3543300"/>
            <a:ext cx="3382962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 descr="zoom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1447800"/>
            <a:ext cx="25146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 descr="im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5621338" cy="421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smtClean="0"/>
              <a:t>Low texture region</a:t>
            </a:r>
          </a:p>
        </p:txBody>
      </p:sp>
      <p:sp>
        <p:nvSpPr>
          <p:cNvPr id="29702" name="Line 6"/>
          <p:cNvSpPr>
            <a:spLocks noChangeShapeType="1"/>
          </p:cNvSpPr>
          <p:nvPr/>
        </p:nvSpPr>
        <p:spPr bwMode="auto">
          <a:xfrm flipH="1">
            <a:off x="1446213" y="27320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1295400" y="5611813"/>
            <a:ext cx="4022725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buFontTx/>
              <a:buChar char="–"/>
            </a:pPr>
            <a:r>
              <a:rPr lang="en-US" altLang="en-US" sz="2400">
                <a:latin typeface="Arial" charset="0"/>
              </a:rPr>
              <a:t> </a:t>
            </a:r>
            <a:r>
              <a:rPr lang="en-US" altLang="en-US" sz="2000">
                <a:latin typeface="Arial" charset="0"/>
              </a:rPr>
              <a:t>gradients have small magnitude</a:t>
            </a:r>
          </a:p>
          <a:p>
            <a:pPr>
              <a:lnSpc>
                <a:spcPct val="90000"/>
              </a:lnSpc>
              <a:buFontTx/>
              <a:buChar char="–"/>
            </a:pPr>
            <a:r>
              <a:rPr lang="en-US" altLang="en-US" sz="2000">
                <a:latin typeface="Arial" charset="0"/>
              </a:rPr>
              <a:t> small</a:t>
            </a:r>
            <a:r>
              <a:rPr lang="en-US" altLang="en-US" sz="2000">
                <a:latin typeface="Symbol" pitchFamily="18" charset="2"/>
              </a:rPr>
              <a:t> l</a:t>
            </a:r>
            <a:r>
              <a:rPr lang="en-US" altLang="en-US" sz="2000" baseline="-25000">
                <a:latin typeface="Arial" charset="0"/>
              </a:rPr>
              <a:t>1</a:t>
            </a:r>
            <a:r>
              <a:rPr lang="en-US" altLang="en-US" sz="2000">
                <a:latin typeface="Arial" charset="0"/>
              </a:rPr>
              <a:t>, small </a:t>
            </a:r>
            <a:r>
              <a:rPr lang="en-US" altLang="en-US" sz="2000">
                <a:latin typeface="Symbol" pitchFamily="18" charset="2"/>
              </a:rPr>
              <a:t>l</a:t>
            </a:r>
            <a:r>
              <a:rPr lang="en-US" altLang="en-US" sz="2000" baseline="-25000">
                <a:latin typeface="Arial" charset="0"/>
              </a:rPr>
              <a:t>2</a:t>
            </a:r>
          </a:p>
        </p:txBody>
      </p:sp>
      <p:pic>
        <p:nvPicPr>
          <p:cNvPr id="29704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257800"/>
            <a:ext cx="179070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1262063" y="2655888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smtClean="0"/>
              <a:t>High textured region</a:t>
            </a:r>
          </a:p>
        </p:txBody>
      </p:sp>
      <p:pic>
        <p:nvPicPr>
          <p:cNvPr id="30723" name="Picture 3" descr="zoom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1452563"/>
            <a:ext cx="2514600" cy="188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 descr="sur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562350"/>
            <a:ext cx="33782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4343400" y="4114800"/>
            <a:ext cx="152400" cy="1524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pic>
        <p:nvPicPr>
          <p:cNvPr id="30726" name="Picture 6" descr="im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5621338" cy="421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Line 7"/>
          <p:cNvSpPr>
            <a:spLocks noChangeShapeType="1"/>
          </p:cNvSpPr>
          <p:nvPr/>
        </p:nvSpPr>
        <p:spPr bwMode="auto">
          <a:xfrm flipH="1">
            <a:off x="4527550" y="39084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4354513" y="3843338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1295400" y="5611813"/>
            <a:ext cx="4992688" cy="75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buFontTx/>
              <a:buChar char="–"/>
            </a:pPr>
            <a:r>
              <a:rPr lang="en-US" altLang="en-US" sz="2400">
                <a:latin typeface="Arial" charset="0"/>
              </a:rPr>
              <a:t> </a:t>
            </a:r>
            <a:r>
              <a:rPr lang="en-US" altLang="en-US" sz="2000">
                <a:latin typeface="Arial" charset="0"/>
              </a:rPr>
              <a:t>gradients are different, large magnitudes</a:t>
            </a:r>
          </a:p>
          <a:p>
            <a:pPr>
              <a:lnSpc>
                <a:spcPct val="90000"/>
              </a:lnSpc>
              <a:buFontTx/>
              <a:buChar char="–"/>
            </a:pPr>
            <a:r>
              <a:rPr lang="en-US" altLang="en-US" sz="2000">
                <a:latin typeface="Arial" charset="0"/>
              </a:rPr>
              <a:t> large</a:t>
            </a:r>
            <a:r>
              <a:rPr lang="en-US" altLang="en-US" sz="2000">
                <a:latin typeface="Symbol" pitchFamily="18" charset="2"/>
              </a:rPr>
              <a:t> l</a:t>
            </a:r>
            <a:r>
              <a:rPr lang="en-US" altLang="en-US" sz="2000" baseline="-25000">
                <a:latin typeface="Arial" charset="0"/>
              </a:rPr>
              <a:t>1</a:t>
            </a:r>
            <a:r>
              <a:rPr lang="en-US" altLang="en-US" sz="2000">
                <a:latin typeface="Arial" charset="0"/>
              </a:rPr>
              <a:t>, large </a:t>
            </a:r>
            <a:r>
              <a:rPr lang="en-US" altLang="en-US" sz="2000">
                <a:latin typeface="Symbol" pitchFamily="18" charset="2"/>
              </a:rPr>
              <a:t>l</a:t>
            </a:r>
            <a:r>
              <a:rPr lang="en-US" altLang="en-US" sz="2000" baseline="-25000">
                <a:latin typeface="Arial" charset="0"/>
              </a:rPr>
              <a:t>2</a:t>
            </a:r>
          </a:p>
        </p:txBody>
      </p:sp>
      <p:pic>
        <p:nvPicPr>
          <p:cNvPr id="30730" name="Picture 10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257800"/>
            <a:ext cx="179070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 improvement …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NOTE:</a:t>
            </a:r>
          </a:p>
          <a:p>
            <a:pPr lvl="1"/>
            <a:r>
              <a:rPr lang="en-US" altLang="en-US" smtClean="0"/>
              <a:t>The assumption of constant OF is more likely to be wrong as we move away from the point of interest (the center point of Q)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1447800" y="4038600"/>
            <a:ext cx="2514600" cy="2209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1749" name="Oval 5"/>
          <p:cNvSpPr>
            <a:spLocks noChangeArrowheads="1"/>
          </p:cNvSpPr>
          <p:nvPr/>
        </p:nvSpPr>
        <p:spPr bwMode="auto">
          <a:xfrm>
            <a:off x="2590800" y="4724400"/>
            <a:ext cx="152400" cy="1524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 flipV="1">
            <a:off x="2667000" y="45720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 flipV="1">
            <a:off x="2895600" y="44196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 flipV="1">
            <a:off x="1752600" y="40386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 flipV="1">
            <a:off x="3124200" y="50292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 flipV="1">
            <a:off x="2743200" y="54102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5" name="Line 11"/>
          <p:cNvSpPr>
            <a:spLocks noChangeShapeType="1"/>
          </p:cNvSpPr>
          <p:nvPr/>
        </p:nvSpPr>
        <p:spPr bwMode="auto">
          <a:xfrm flipV="1">
            <a:off x="3429000" y="5410200"/>
            <a:ext cx="914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6" name="Line 12"/>
          <p:cNvSpPr>
            <a:spLocks noChangeShapeType="1"/>
          </p:cNvSpPr>
          <p:nvPr/>
        </p:nvSpPr>
        <p:spPr bwMode="auto">
          <a:xfrm flipV="1">
            <a:off x="1295400" y="48006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7" name="Line 13"/>
          <p:cNvSpPr>
            <a:spLocks noChangeShapeType="1"/>
          </p:cNvSpPr>
          <p:nvPr/>
        </p:nvSpPr>
        <p:spPr bwMode="auto">
          <a:xfrm flipV="1">
            <a:off x="1981200" y="53340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8" name="Line 14"/>
          <p:cNvSpPr>
            <a:spLocks noChangeShapeType="1"/>
          </p:cNvSpPr>
          <p:nvPr/>
        </p:nvSpPr>
        <p:spPr bwMode="auto">
          <a:xfrm flipV="1">
            <a:off x="2667000" y="40386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9" name="Line 15"/>
          <p:cNvSpPr>
            <a:spLocks noChangeShapeType="1"/>
          </p:cNvSpPr>
          <p:nvPr/>
        </p:nvSpPr>
        <p:spPr bwMode="auto">
          <a:xfrm flipV="1">
            <a:off x="1447800" y="49530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60" name="Line 16"/>
          <p:cNvSpPr>
            <a:spLocks noChangeShapeType="1"/>
          </p:cNvSpPr>
          <p:nvPr/>
        </p:nvSpPr>
        <p:spPr bwMode="auto">
          <a:xfrm flipV="1">
            <a:off x="1371600" y="44958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1761" name="Group 17"/>
          <p:cNvGrpSpPr>
            <a:grpSpLocks/>
          </p:cNvGrpSpPr>
          <p:nvPr/>
        </p:nvGrpSpPr>
        <p:grpSpPr bwMode="auto">
          <a:xfrm>
            <a:off x="1828800" y="4191000"/>
            <a:ext cx="1676400" cy="1752600"/>
            <a:chOff x="432" y="2496"/>
            <a:chExt cx="1056" cy="1104"/>
          </a:xfrm>
        </p:grpSpPr>
        <p:sp>
          <p:nvSpPr>
            <p:cNvPr id="31763" name="Oval 18"/>
            <p:cNvSpPr>
              <a:spLocks noChangeArrowheads="1"/>
            </p:cNvSpPr>
            <p:nvPr/>
          </p:nvSpPr>
          <p:spPr bwMode="auto">
            <a:xfrm>
              <a:off x="816" y="2880"/>
              <a:ext cx="288" cy="2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764" name="Oval 19"/>
            <p:cNvSpPr>
              <a:spLocks noChangeArrowheads="1"/>
            </p:cNvSpPr>
            <p:nvPr/>
          </p:nvSpPr>
          <p:spPr bwMode="auto">
            <a:xfrm>
              <a:off x="600" y="2688"/>
              <a:ext cx="720" cy="7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1765" name="Oval 20"/>
            <p:cNvSpPr>
              <a:spLocks noChangeArrowheads="1"/>
            </p:cNvSpPr>
            <p:nvPr/>
          </p:nvSpPr>
          <p:spPr bwMode="auto">
            <a:xfrm>
              <a:off x="432" y="2496"/>
              <a:ext cx="1056" cy="110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98325" name="Text Box 21"/>
          <p:cNvSpPr txBox="1">
            <a:spLocks noChangeArrowheads="1"/>
          </p:cNvSpPr>
          <p:nvPr/>
        </p:nvSpPr>
        <p:spPr bwMode="auto">
          <a:xfrm>
            <a:off x="5318125" y="3932238"/>
            <a:ext cx="35210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Use weights to control the influence of the points: the farther from p, the less weight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en-US" smtClean="0"/>
              <a:t>Solving for v with weights: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6106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mtClean="0"/>
              <a:t>Let W be a diagonal matrix with weights</a:t>
            </a:r>
          </a:p>
          <a:p>
            <a:pPr>
              <a:lnSpc>
                <a:spcPct val="90000"/>
              </a:lnSpc>
            </a:pPr>
            <a:r>
              <a:rPr lang="en-US" altLang="en-US" smtClean="0"/>
              <a:t>Multiply both sides of Av = b by W: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mtClean="0"/>
              <a:t>                W A v = W b</a:t>
            </a:r>
          </a:p>
          <a:p>
            <a:pPr>
              <a:lnSpc>
                <a:spcPct val="90000"/>
              </a:lnSpc>
            </a:pPr>
            <a:r>
              <a:rPr lang="en-US" altLang="en-US" smtClean="0"/>
              <a:t>Multiply both sides of WAv = Wb by (WA)</a:t>
            </a:r>
            <a:r>
              <a:rPr lang="en-US" altLang="en-US" baseline="30000" smtClean="0"/>
              <a:t>T</a:t>
            </a:r>
            <a:r>
              <a:rPr lang="en-US" altLang="en-US" smtClean="0"/>
              <a:t>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mtClean="0"/>
              <a:t>                A</a:t>
            </a:r>
            <a:r>
              <a:rPr lang="en-US" altLang="en-US" baseline="30000" smtClean="0"/>
              <a:t>T</a:t>
            </a:r>
            <a:r>
              <a:rPr lang="en-US" altLang="en-US" smtClean="0"/>
              <a:t> WWA v = A</a:t>
            </a:r>
            <a:r>
              <a:rPr lang="en-US" altLang="en-US" baseline="30000" smtClean="0"/>
              <a:t>T</a:t>
            </a:r>
            <a:r>
              <a:rPr lang="en-US" altLang="en-US" smtClean="0"/>
              <a:t> WWb</a:t>
            </a:r>
          </a:p>
          <a:p>
            <a:pPr>
              <a:lnSpc>
                <a:spcPct val="90000"/>
              </a:lnSpc>
            </a:pPr>
            <a:r>
              <a:rPr lang="en-US" altLang="en-US" smtClean="0"/>
              <a:t> A</a:t>
            </a:r>
            <a:r>
              <a:rPr lang="en-US" altLang="en-US" baseline="30000" smtClean="0"/>
              <a:t>T</a:t>
            </a:r>
            <a:r>
              <a:rPr lang="en-US" altLang="en-US" smtClean="0"/>
              <a:t> W</a:t>
            </a:r>
            <a:r>
              <a:rPr lang="en-US" altLang="en-US" baseline="30000" smtClean="0"/>
              <a:t>2</a:t>
            </a:r>
            <a:r>
              <a:rPr lang="en-US" altLang="en-US" smtClean="0"/>
              <a:t>A is square (2x2): </a:t>
            </a:r>
          </a:p>
          <a:p>
            <a:pPr lvl="2">
              <a:lnSpc>
                <a:spcPct val="90000"/>
              </a:lnSpc>
            </a:pPr>
            <a:r>
              <a:rPr lang="en-US" altLang="en-US" smtClean="0"/>
              <a:t>(A</a:t>
            </a:r>
            <a:r>
              <a:rPr lang="en-US" altLang="en-US" baseline="30000" smtClean="0"/>
              <a:t>T</a:t>
            </a:r>
            <a:r>
              <a:rPr lang="en-US" altLang="en-US" smtClean="0"/>
              <a:t>W</a:t>
            </a:r>
            <a:r>
              <a:rPr lang="en-US" altLang="en-US" baseline="30000" smtClean="0"/>
              <a:t>2</a:t>
            </a:r>
            <a:r>
              <a:rPr lang="en-US" altLang="en-US" smtClean="0"/>
              <a:t>A)</a:t>
            </a:r>
            <a:r>
              <a:rPr lang="en-US" altLang="en-US" baseline="30000" smtClean="0"/>
              <a:t>-1</a:t>
            </a:r>
            <a:r>
              <a:rPr lang="en-US" altLang="en-US" smtClean="0"/>
              <a:t> exists  if det(A</a:t>
            </a:r>
            <a:r>
              <a:rPr lang="en-US" altLang="en-US" baseline="30000" smtClean="0"/>
              <a:t>T</a:t>
            </a:r>
            <a:r>
              <a:rPr lang="en-US" altLang="en-US" smtClean="0"/>
              <a:t>W</a:t>
            </a:r>
            <a:r>
              <a:rPr lang="en-US" altLang="en-US" baseline="30000" smtClean="0"/>
              <a:t>2</a:t>
            </a:r>
            <a:r>
              <a:rPr lang="en-US" altLang="en-US" smtClean="0"/>
              <a:t>A) </a:t>
            </a:r>
            <a:r>
              <a:rPr lang="en-US" altLang="en-US" smtClean="0">
                <a:latin typeface="Symbol" pitchFamily="18" charset="2"/>
              </a:rPr>
              <a:t>¹</a:t>
            </a:r>
            <a:r>
              <a:rPr lang="en-US" altLang="en-US" smtClean="0"/>
              <a:t> 0</a:t>
            </a:r>
          </a:p>
          <a:p>
            <a:pPr>
              <a:lnSpc>
                <a:spcPct val="90000"/>
              </a:lnSpc>
            </a:pPr>
            <a:r>
              <a:rPr lang="en-US" altLang="en-US" smtClean="0"/>
              <a:t>Assuming that (A</a:t>
            </a:r>
            <a:r>
              <a:rPr lang="en-US" altLang="en-US" baseline="30000" smtClean="0"/>
              <a:t>T</a:t>
            </a:r>
            <a:r>
              <a:rPr lang="en-US" altLang="en-US" smtClean="0"/>
              <a:t>W</a:t>
            </a:r>
            <a:r>
              <a:rPr lang="en-US" altLang="en-US" baseline="30000" smtClean="0"/>
              <a:t>2</a:t>
            </a:r>
            <a:r>
              <a:rPr lang="en-US" altLang="en-US" smtClean="0"/>
              <a:t>A)</a:t>
            </a:r>
            <a:r>
              <a:rPr lang="en-US" altLang="en-US" baseline="30000" smtClean="0"/>
              <a:t>-1</a:t>
            </a:r>
            <a:r>
              <a:rPr lang="en-US" altLang="en-US" smtClean="0"/>
              <a:t> does exists: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mtClean="0"/>
              <a:t>(A</a:t>
            </a:r>
            <a:r>
              <a:rPr lang="en-US" altLang="en-US" baseline="30000" smtClean="0"/>
              <a:t>T</a:t>
            </a:r>
            <a:r>
              <a:rPr lang="en-US" altLang="en-US" smtClean="0"/>
              <a:t> W</a:t>
            </a:r>
            <a:r>
              <a:rPr lang="en-US" altLang="en-US" baseline="30000" smtClean="0"/>
              <a:t>2</a:t>
            </a:r>
            <a:r>
              <a:rPr lang="en-US" altLang="en-US" smtClean="0"/>
              <a:t>A)</a:t>
            </a:r>
            <a:r>
              <a:rPr lang="en-US" altLang="en-US" baseline="30000" smtClean="0"/>
              <a:t>-1</a:t>
            </a:r>
            <a:r>
              <a:rPr lang="en-US" altLang="en-US" smtClean="0"/>
              <a:t> (A</a:t>
            </a:r>
            <a:r>
              <a:rPr lang="en-US" altLang="en-US" baseline="30000" smtClean="0"/>
              <a:t>T</a:t>
            </a:r>
            <a:r>
              <a:rPr lang="en-US" altLang="en-US" smtClean="0"/>
              <a:t> W</a:t>
            </a:r>
            <a:r>
              <a:rPr lang="en-US" altLang="en-US" baseline="30000" smtClean="0"/>
              <a:t>2</a:t>
            </a:r>
            <a:r>
              <a:rPr lang="en-US" altLang="en-US" smtClean="0"/>
              <a:t>A) v = (A</a:t>
            </a:r>
            <a:r>
              <a:rPr lang="en-US" altLang="en-US" baseline="30000" smtClean="0"/>
              <a:t>T</a:t>
            </a:r>
            <a:r>
              <a:rPr lang="en-US" altLang="en-US" smtClean="0"/>
              <a:t> W</a:t>
            </a:r>
            <a:r>
              <a:rPr lang="en-US" altLang="en-US" baseline="30000" smtClean="0"/>
              <a:t>2</a:t>
            </a:r>
            <a:r>
              <a:rPr lang="en-US" altLang="en-US" smtClean="0"/>
              <a:t>A)</a:t>
            </a:r>
            <a:r>
              <a:rPr lang="en-US" altLang="en-US" baseline="30000" smtClean="0"/>
              <a:t>-1</a:t>
            </a:r>
            <a:r>
              <a:rPr lang="en-US" altLang="en-US" smtClean="0"/>
              <a:t> A</a:t>
            </a:r>
            <a:r>
              <a:rPr lang="en-US" altLang="en-US" baseline="30000" smtClean="0"/>
              <a:t>T</a:t>
            </a:r>
            <a:r>
              <a:rPr lang="en-US" altLang="en-US" smtClean="0"/>
              <a:t> W</a:t>
            </a:r>
            <a:r>
              <a:rPr lang="en-US" altLang="en-US" baseline="30000" smtClean="0"/>
              <a:t>2</a:t>
            </a:r>
            <a:r>
              <a:rPr lang="en-US" altLang="en-US" smtClean="0"/>
              <a:t>b</a:t>
            </a:r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altLang="en-US" smtClean="0"/>
              <a:t>v = (A</a:t>
            </a:r>
            <a:r>
              <a:rPr lang="en-US" altLang="en-US" baseline="30000" smtClean="0"/>
              <a:t>T</a:t>
            </a:r>
            <a:r>
              <a:rPr lang="en-US" altLang="en-US" smtClean="0"/>
              <a:t> W</a:t>
            </a:r>
            <a:r>
              <a:rPr lang="en-US" altLang="en-US" baseline="30000" smtClean="0"/>
              <a:t>2</a:t>
            </a:r>
            <a:r>
              <a:rPr lang="en-US" altLang="en-US" smtClean="0"/>
              <a:t>A)</a:t>
            </a:r>
            <a:r>
              <a:rPr lang="en-US" altLang="en-US" baseline="30000" smtClean="0"/>
              <a:t>-1</a:t>
            </a:r>
            <a:r>
              <a:rPr lang="en-US" altLang="en-US" smtClean="0"/>
              <a:t> A</a:t>
            </a:r>
            <a:r>
              <a:rPr lang="en-US" altLang="en-US" baseline="30000" smtClean="0"/>
              <a:t>T</a:t>
            </a:r>
            <a:r>
              <a:rPr lang="en-US" altLang="en-US" smtClean="0"/>
              <a:t> W</a:t>
            </a:r>
            <a:r>
              <a:rPr lang="en-US" altLang="en-US" baseline="30000" smtClean="0"/>
              <a:t>2</a:t>
            </a:r>
            <a:r>
              <a:rPr lang="en-US" altLang="en-US" smtClean="0"/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9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9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9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9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9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9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 build="p" bldLvl="3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Observation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smtClean="0"/>
              <a:t>This is a problem involving two images BUT</a:t>
            </a:r>
          </a:p>
          <a:p>
            <a:pPr lvl="1"/>
            <a:r>
              <a:rPr lang="en-US" altLang="en-US" sz="2400" smtClean="0"/>
              <a:t>Can measure sensitivity by just looking at one of the images!</a:t>
            </a:r>
          </a:p>
          <a:p>
            <a:pPr lvl="1"/>
            <a:r>
              <a:rPr lang="en-US" altLang="en-US" sz="2400" smtClean="0"/>
              <a:t>This tells us which pixels are easy to track, which are hard</a:t>
            </a:r>
          </a:p>
          <a:p>
            <a:pPr lvl="2"/>
            <a:r>
              <a:rPr lang="en-US" altLang="en-US" sz="2000" smtClean="0"/>
              <a:t>very useful later on when we do feature tracking...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garden_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95400"/>
            <a:ext cx="5494338" cy="374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 altLang="en-US" sz="3600" smtClean="0"/>
              <a:t>Revisiting the small motion assumption</a:t>
            </a:r>
          </a:p>
        </p:txBody>
      </p:sp>
      <p:sp>
        <p:nvSpPr>
          <p:cNvPr id="931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5257800"/>
            <a:ext cx="8229600" cy="12207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smtClean="0"/>
              <a:t>Is this motion small enough?</a:t>
            </a:r>
          </a:p>
          <a:p>
            <a:pPr lvl="1">
              <a:lnSpc>
                <a:spcPct val="90000"/>
              </a:lnSpc>
            </a:pPr>
            <a:r>
              <a:rPr lang="en-US" altLang="en-US" sz="2400" smtClean="0"/>
              <a:t>Probably not—it’s much larger than one pixel (2</a:t>
            </a:r>
            <a:r>
              <a:rPr lang="en-US" altLang="en-US" sz="2400" baseline="30000" smtClean="0"/>
              <a:t>nd</a:t>
            </a:r>
            <a:r>
              <a:rPr lang="en-US" altLang="en-US" sz="2400" smtClean="0"/>
              <a:t> order terms dominate)</a:t>
            </a:r>
          </a:p>
          <a:p>
            <a:pPr lvl="1">
              <a:lnSpc>
                <a:spcPct val="90000"/>
              </a:lnSpc>
            </a:pPr>
            <a:r>
              <a:rPr lang="en-US" altLang="en-US" sz="2400" smtClean="0"/>
              <a:t>How might we solve this problem?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8" grpId="0" build="p" bldLvl="2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Iterative Refinement</a:t>
            </a:r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914400" y="2667000"/>
            <a:ext cx="8001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57200" indent="-4572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838200" indent="-38100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257300" indent="-3429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76400" indent="-3048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95500" indent="-2667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52700" indent="-266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009900" indent="-266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67100" indent="-266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924300" indent="-2667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/>
              <a:t>Iterative Lukas-</a:t>
            </a:r>
            <a:r>
              <a:rPr lang="en-US" altLang="en-US" dirty="0" err="1"/>
              <a:t>Kanade</a:t>
            </a:r>
            <a:r>
              <a:rPr lang="en-US" altLang="en-US" dirty="0"/>
              <a:t> Algorithm</a:t>
            </a:r>
          </a:p>
          <a:p>
            <a:pPr lvl="1">
              <a:buFontTx/>
              <a:buAutoNum type="arabicPeriod"/>
            </a:pPr>
            <a:r>
              <a:rPr lang="en-US" altLang="en-US" sz="2400" dirty="0"/>
              <a:t>Estimate velocity at each pixel by solving Lucas-</a:t>
            </a:r>
            <a:r>
              <a:rPr lang="en-US" altLang="en-US" sz="2400" dirty="0" err="1"/>
              <a:t>Kanade</a:t>
            </a:r>
            <a:r>
              <a:rPr lang="en-US" altLang="en-US" sz="2400" dirty="0"/>
              <a:t> equations</a:t>
            </a:r>
          </a:p>
          <a:p>
            <a:pPr lvl="1">
              <a:buFontTx/>
              <a:buAutoNum type="arabicPeriod"/>
            </a:pPr>
            <a:r>
              <a:rPr lang="en-US" altLang="en-US" sz="2400" dirty="0"/>
              <a:t>Warp </a:t>
            </a:r>
            <a:r>
              <a:rPr lang="en-US" altLang="en-US" sz="2400" dirty="0" smtClean="0"/>
              <a:t>I(t-1) </a:t>
            </a:r>
            <a:r>
              <a:rPr lang="en-US" altLang="en-US" sz="2400" dirty="0"/>
              <a:t>towards </a:t>
            </a:r>
            <a:r>
              <a:rPr lang="en-US" altLang="en-US" sz="2400" dirty="0" smtClean="0"/>
              <a:t>I(t) using </a:t>
            </a:r>
            <a:r>
              <a:rPr lang="en-US" altLang="en-US" sz="2400" dirty="0"/>
              <a:t>the estimated flow field</a:t>
            </a:r>
          </a:p>
          <a:p>
            <a:pPr lvl="2">
              <a:buFontTx/>
              <a:buNone/>
            </a:pPr>
            <a:r>
              <a:rPr lang="en-US" altLang="en-US" sz="2000" i="1" dirty="0"/>
              <a:t>- use image warping techniques</a:t>
            </a:r>
          </a:p>
          <a:p>
            <a:pPr lvl="1">
              <a:buFontTx/>
              <a:buAutoNum type="arabicPeriod"/>
            </a:pPr>
            <a:r>
              <a:rPr lang="en-US" altLang="en-US" sz="2400" dirty="0"/>
              <a:t>Repeat until convergence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772400" cy="1143000"/>
          </a:xfrm>
        </p:spPr>
        <p:txBody>
          <a:bodyPr/>
          <a:lstStyle/>
          <a:p>
            <a:r>
              <a:rPr lang="en-US" altLang="en-US" smtClean="0"/>
              <a:t>Reduce the resolution!</a:t>
            </a:r>
          </a:p>
        </p:txBody>
      </p:sp>
      <p:pic>
        <p:nvPicPr>
          <p:cNvPr id="36867" name="Picture 3" descr="garden_4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25" y="3659188"/>
            <a:ext cx="3656013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 descr="garden_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5" y="990600"/>
            <a:ext cx="365601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5" descr="garden_1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990600"/>
            <a:ext cx="3656013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6" descr="garden_3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3595688"/>
            <a:ext cx="3656013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Group 2"/>
          <p:cNvGrpSpPr>
            <a:grpSpLocks/>
          </p:cNvGrpSpPr>
          <p:nvPr/>
        </p:nvGrpSpPr>
        <p:grpSpPr bwMode="auto">
          <a:xfrm>
            <a:off x="5221288" y="5195888"/>
            <a:ext cx="3609975" cy="1203325"/>
            <a:chOff x="3289" y="3273"/>
            <a:chExt cx="2274" cy="758"/>
          </a:xfrm>
        </p:grpSpPr>
        <p:sp>
          <p:nvSpPr>
            <p:cNvPr id="37926" name="AutoShape 3"/>
            <p:cNvSpPr>
              <a:spLocks noChangeAspect="1" noChangeArrowheads="1"/>
            </p:cNvSpPr>
            <p:nvPr/>
          </p:nvSpPr>
          <p:spPr bwMode="auto">
            <a:xfrm>
              <a:off x="3289" y="3273"/>
              <a:ext cx="2274" cy="758"/>
            </a:xfrm>
            <a:prstGeom prst="parallelogram">
              <a:avLst>
                <a:gd name="adj" fmla="val 75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7927" name="Text Box 4"/>
            <p:cNvSpPr txBox="1">
              <a:spLocks noChangeArrowheads="1"/>
            </p:cNvSpPr>
            <p:nvPr/>
          </p:nvSpPr>
          <p:spPr bwMode="auto">
            <a:xfrm>
              <a:off x="4116" y="3566"/>
              <a:ext cx="56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/>
                <a:t>image I</a:t>
              </a:r>
            </a:p>
          </p:txBody>
        </p:sp>
      </p:grpSp>
      <p:grpSp>
        <p:nvGrpSpPr>
          <p:cNvPr id="37891" name="Group 5"/>
          <p:cNvGrpSpPr>
            <a:grpSpLocks/>
          </p:cNvGrpSpPr>
          <p:nvPr/>
        </p:nvGrpSpPr>
        <p:grpSpPr bwMode="auto">
          <a:xfrm>
            <a:off x="177800" y="5216525"/>
            <a:ext cx="3606800" cy="1203325"/>
            <a:chOff x="112" y="3286"/>
            <a:chExt cx="2272" cy="758"/>
          </a:xfrm>
        </p:grpSpPr>
        <p:sp>
          <p:nvSpPr>
            <p:cNvPr id="37924" name="AutoShape 6"/>
            <p:cNvSpPr>
              <a:spLocks noChangeAspect="1" noChangeArrowheads="1"/>
            </p:cNvSpPr>
            <p:nvPr/>
          </p:nvSpPr>
          <p:spPr bwMode="auto">
            <a:xfrm>
              <a:off x="112" y="3286"/>
              <a:ext cx="2272" cy="758"/>
            </a:xfrm>
            <a:prstGeom prst="parallelogram">
              <a:avLst>
                <a:gd name="adj" fmla="val 7493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7925" name="Text Box 7"/>
            <p:cNvSpPr txBox="1">
              <a:spLocks noChangeArrowheads="1"/>
            </p:cNvSpPr>
            <p:nvPr/>
          </p:nvSpPr>
          <p:spPr bwMode="auto">
            <a:xfrm>
              <a:off x="887" y="3557"/>
              <a:ext cx="631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/>
                <a:t>image H</a:t>
              </a:r>
            </a:p>
          </p:txBody>
        </p:sp>
      </p:grpSp>
      <p:grpSp>
        <p:nvGrpSpPr>
          <p:cNvPr id="95240" name="Group 8"/>
          <p:cNvGrpSpPr>
            <a:grpSpLocks/>
          </p:cNvGrpSpPr>
          <p:nvPr/>
        </p:nvGrpSpPr>
        <p:grpSpPr bwMode="auto">
          <a:xfrm>
            <a:off x="177800" y="1452563"/>
            <a:ext cx="8829676" cy="5332412"/>
            <a:chOff x="112" y="916"/>
            <a:chExt cx="5562" cy="3359"/>
          </a:xfrm>
        </p:grpSpPr>
        <p:grpSp>
          <p:nvGrpSpPr>
            <p:cNvPr id="37899" name="Group 9"/>
            <p:cNvGrpSpPr>
              <a:grpSpLocks/>
            </p:cNvGrpSpPr>
            <p:nvPr/>
          </p:nvGrpSpPr>
          <p:grpSpPr bwMode="auto">
            <a:xfrm>
              <a:off x="112" y="916"/>
              <a:ext cx="5562" cy="3359"/>
              <a:chOff x="112" y="916"/>
              <a:chExt cx="5562" cy="3359"/>
            </a:xfrm>
          </p:grpSpPr>
          <p:grpSp>
            <p:nvGrpSpPr>
              <p:cNvPr id="37902" name="Group 10"/>
              <p:cNvGrpSpPr>
                <a:grpSpLocks/>
              </p:cNvGrpSpPr>
              <p:nvPr/>
            </p:nvGrpSpPr>
            <p:grpSpPr bwMode="auto">
              <a:xfrm>
                <a:off x="112" y="931"/>
                <a:ext cx="2534" cy="3344"/>
                <a:chOff x="112" y="931"/>
                <a:chExt cx="2534" cy="3344"/>
              </a:xfrm>
            </p:grpSpPr>
            <p:grpSp>
              <p:nvGrpSpPr>
                <p:cNvPr id="37914" name="Group 11"/>
                <p:cNvGrpSpPr>
                  <a:grpSpLocks/>
                </p:cNvGrpSpPr>
                <p:nvPr/>
              </p:nvGrpSpPr>
              <p:grpSpPr bwMode="auto">
                <a:xfrm>
                  <a:off x="112" y="931"/>
                  <a:ext cx="2272" cy="3113"/>
                  <a:chOff x="112" y="931"/>
                  <a:chExt cx="2272" cy="3113"/>
                </a:xfrm>
              </p:grpSpPr>
              <p:sp>
                <p:nvSpPr>
                  <p:cNvPr id="37916" name="Line 12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24" y="931"/>
                    <a:ext cx="933" cy="308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917" name="Line 13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59" y="938"/>
                    <a:ext cx="1305" cy="2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918" name="Line 1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678" y="972"/>
                    <a:ext cx="394" cy="231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919" name="AutoShape 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12" y="3286"/>
                    <a:ext cx="2272" cy="758"/>
                  </a:xfrm>
                  <a:prstGeom prst="parallelogram">
                    <a:avLst>
                      <a:gd name="adj" fmla="val 74934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7920" name="AutoShape 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22" y="2095"/>
                    <a:ext cx="1090" cy="318"/>
                  </a:xfrm>
                  <a:prstGeom prst="parallelogram">
                    <a:avLst>
                      <a:gd name="adj" fmla="val 85692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7921" name="AutoShape 1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3" y="2626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7922" name="AutoShape 1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87" y="1576"/>
                    <a:ext cx="644" cy="188"/>
                  </a:xfrm>
                  <a:prstGeom prst="parallelogram">
                    <a:avLst>
                      <a:gd name="adj" fmla="val 8563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7923" name="Line 19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63" y="938"/>
                    <a:ext cx="754" cy="30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791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36" y="4062"/>
                  <a:ext cx="2410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algn="l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algn="l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algn="l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algn="l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algn="l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200" b="1" dirty="0"/>
                    <a:t>Gaussian pyramid of image </a:t>
                  </a:r>
                  <a:r>
                    <a:rPr lang="en-US" altLang="en-US" sz="2200" b="1" dirty="0" smtClean="0"/>
                    <a:t>I</a:t>
                  </a:r>
                  <a:r>
                    <a:rPr lang="en-US" altLang="en-US" sz="2200" b="1" baseline="-25000" dirty="0" smtClean="0"/>
                    <a:t>t-1</a:t>
                  </a:r>
                  <a:endParaRPr lang="en-US" altLang="en-US" sz="2200" b="1" baseline="-25000" dirty="0"/>
                </a:p>
              </p:txBody>
            </p:sp>
          </p:grpSp>
          <p:grpSp>
            <p:nvGrpSpPr>
              <p:cNvPr id="37903" name="Group 21"/>
              <p:cNvGrpSpPr>
                <a:grpSpLocks/>
              </p:cNvGrpSpPr>
              <p:nvPr/>
            </p:nvGrpSpPr>
            <p:grpSpPr bwMode="auto">
              <a:xfrm>
                <a:off x="3289" y="916"/>
                <a:ext cx="2385" cy="3359"/>
                <a:chOff x="3289" y="916"/>
                <a:chExt cx="2385" cy="3359"/>
              </a:xfrm>
            </p:grpSpPr>
            <p:grpSp>
              <p:nvGrpSpPr>
                <p:cNvPr id="37904" name="Group 22"/>
                <p:cNvGrpSpPr>
                  <a:grpSpLocks/>
                </p:cNvGrpSpPr>
                <p:nvPr/>
              </p:nvGrpSpPr>
              <p:grpSpPr bwMode="auto">
                <a:xfrm>
                  <a:off x="3289" y="916"/>
                  <a:ext cx="2274" cy="3115"/>
                  <a:chOff x="3289" y="916"/>
                  <a:chExt cx="2274" cy="3115"/>
                </a:xfrm>
              </p:grpSpPr>
              <p:sp>
                <p:nvSpPr>
                  <p:cNvPr id="37906" name="Line 23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3301" y="916"/>
                    <a:ext cx="934" cy="308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907" name="Line 24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37" y="923"/>
                    <a:ext cx="1306" cy="23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908" name="Line 25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854" y="957"/>
                    <a:ext cx="396" cy="231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7909" name="AutoShape 2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89" y="3273"/>
                    <a:ext cx="2274" cy="758"/>
                  </a:xfrm>
                  <a:prstGeom prst="parallelogram">
                    <a:avLst>
                      <a:gd name="adj" fmla="val 75000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7910" name="AutoShape 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800" y="2081"/>
                    <a:ext cx="1091" cy="317"/>
                  </a:xfrm>
                  <a:prstGeom prst="parallelogram">
                    <a:avLst>
                      <a:gd name="adj" fmla="val 86041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7911" name="AutoShape 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72" y="2612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7912" name="AutoShape 2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65" y="1562"/>
                    <a:ext cx="643" cy="186"/>
                  </a:xfrm>
                  <a:prstGeom prst="parallelogram">
                    <a:avLst>
                      <a:gd name="adj" fmla="val 86425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7913" name="Line 30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41" y="923"/>
                    <a:ext cx="754" cy="309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7905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412" y="4062"/>
                  <a:ext cx="2262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algn="l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algn="l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algn="l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algn="l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algn="l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200" b="1" dirty="0"/>
                    <a:t>Gaussian pyramid of image </a:t>
                  </a:r>
                  <a:r>
                    <a:rPr lang="en-US" altLang="en-US" sz="2200" b="1" dirty="0" smtClean="0"/>
                    <a:t>I</a:t>
                  </a:r>
                  <a:r>
                    <a:rPr lang="en-US" altLang="en-US" sz="2200" b="1" baseline="-25000" dirty="0" smtClean="0"/>
                    <a:t>t</a:t>
                  </a:r>
                  <a:endParaRPr lang="en-US" altLang="en-US" sz="2200" b="1" baseline="-25000" dirty="0"/>
                </a:p>
              </p:txBody>
            </p:sp>
          </p:grpSp>
        </p:grpSp>
        <p:sp>
          <p:nvSpPr>
            <p:cNvPr id="37900" name="Text Box 32"/>
            <p:cNvSpPr txBox="1">
              <a:spLocks noChangeArrowheads="1"/>
            </p:cNvSpPr>
            <p:nvPr/>
          </p:nvSpPr>
          <p:spPr bwMode="auto">
            <a:xfrm>
              <a:off x="4124" y="3566"/>
              <a:ext cx="56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/>
                <a:t>image I</a:t>
              </a:r>
            </a:p>
          </p:txBody>
        </p:sp>
        <p:sp>
          <p:nvSpPr>
            <p:cNvPr id="37901" name="Text Box 33"/>
            <p:cNvSpPr txBox="1">
              <a:spLocks noChangeArrowheads="1"/>
            </p:cNvSpPr>
            <p:nvPr/>
          </p:nvSpPr>
          <p:spPr bwMode="auto">
            <a:xfrm>
              <a:off x="887" y="3557"/>
              <a:ext cx="631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/>
                <a:t>image H</a:t>
              </a:r>
            </a:p>
          </p:txBody>
        </p:sp>
      </p:grpSp>
      <p:grpSp>
        <p:nvGrpSpPr>
          <p:cNvPr id="95266" name="Group 34"/>
          <p:cNvGrpSpPr>
            <a:grpSpLocks/>
          </p:cNvGrpSpPr>
          <p:nvPr/>
        </p:nvGrpSpPr>
        <p:grpSpPr bwMode="auto">
          <a:xfrm>
            <a:off x="3951288" y="2352675"/>
            <a:ext cx="1724025" cy="3602038"/>
            <a:chOff x="2489" y="1482"/>
            <a:chExt cx="1086" cy="2269"/>
          </a:xfrm>
        </p:grpSpPr>
        <p:sp>
          <p:nvSpPr>
            <p:cNvPr id="37895" name="Text Box 35"/>
            <p:cNvSpPr txBox="1">
              <a:spLocks noChangeArrowheads="1"/>
            </p:cNvSpPr>
            <p:nvPr/>
          </p:nvSpPr>
          <p:spPr bwMode="auto">
            <a:xfrm>
              <a:off x="2489" y="3482"/>
              <a:ext cx="9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 i="1">
                  <a:solidFill>
                    <a:srgbClr val="D60093"/>
                  </a:solidFill>
                </a:rPr>
                <a:t>u=10 pixels</a:t>
              </a:r>
              <a:endParaRPr lang="en-US" altLang="en-US" sz="2200" b="1"/>
            </a:p>
          </p:txBody>
        </p:sp>
        <p:sp>
          <p:nvSpPr>
            <p:cNvPr id="37896" name="Text Box 36"/>
            <p:cNvSpPr txBox="1">
              <a:spLocks noChangeArrowheads="1"/>
            </p:cNvSpPr>
            <p:nvPr/>
          </p:nvSpPr>
          <p:spPr bwMode="auto">
            <a:xfrm>
              <a:off x="2489" y="2658"/>
              <a:ext cx="86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 i="1">
                  <a:solidFill>
                    <a:srgbClr val="D60093"/>
                  </a:solidFill>
                </a:rPr>
                <a:t>u=5 pixels</a:t>
              </a:r>
              <a:endParaRPr lang="en-US" altLang="en-US" sz="2200" b="1"/>
            </a:p>
          </p:txBody>
        </p:sp>
        <p:sp>
          <p:nvSpPr>
            <p:cNvPr id="37897" name="Text Box 37"/>
            <p:cNvSpPr txBox="1">
              <a:spLocks noChangeArrowheads="1"/>
            </p:cNvSpPr>
            <p:nvPr/>
          </p:nvSpPr>
          <p:spPr bwMode="auto">
            <a:xfrm>
              <a:off x="2489" y="2026"/>
              <a:ext cx="998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 i="1">
                  <a:solidFill>
                    <a:srgbClr val="D60093"/>
                  </a:solidFill>
                </a:rPr>
                <a:t>u=2.5 pixels</a:t>
              </a:r>
              <a:endParaRPr lang="en-US" altLang="en-US" sz="2200" b="1"/>
            </a:p>
          </p:txBody>
        </p:sp>
        <p:sp>
          <p:nvSpPr>
            <p:cNvPr id="37898" name="Text Box 38"/>
            <p:cNvSpPr txBox="1">
              <a:spLocks noChangeArrowheads="1"/>
            </p:cNvSpPr>
            <p:nvPr/>
          </p:nvSpPr>
          <p:spPr bwMode="auto">
            <a:xfrm>
              <a:off x="2489" y="1482"/>
              <a:ext cx="108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 i="1">
                  <a:solidFill>
                    <a:srgbClr val="D60093"/>
                  </a:solidFill>
                </a:rPr>
                <a:t>u=1.25 pixels</a:t>
              </a:r>
              <a:endParaRPr lang="en-US" altLang="en-US" sz="2200" b="1"/>
            </a:p>
          </p:txBody>
        </p:sp>
      </p:grpSp>
      <p:sp>
        <p:nvSpPr>
          <p:cNvPr id="37894" name="Rectangle 3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Coarse-to-fine optical flow estimation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5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52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5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4" name="Group 2"/>
          <p:cNvGrpSpPr>
            <a:grpSpLocks/>
          </p:cNvGrpSpPr>
          <p:nvPr/>
        </p:nvGrpSpPr>
        <p:grpSpPr bwMode="auto">
          <a:xfrm>
            <a:off x="5221288" y="5195888"/>
            <a:ext cx="3609975" cy="1203325"/>
            <a:chOff x="3289" y="3273"/>
            <a:chExt cx="2274" cy="758"/>
          </a:xfrm>
        </p:grpSpPr>
        <p:sp>
          <p:nvSpPr>
            <p:cNvPr id="38958" name="AutoShape 3"/>
            <p:cNvSpPr>
              <a:spLocks noChangeAspect="1" noChangeArrowheads="1"/>
            </p:cNvSpPr>
            <p:nvPr/>
          </p:nvSpPr>
          <p:spPr bwMode="auto">
            <a:xfrm>
              <a:off x="3289" y="3273"/>
              <a:ext cx="2274" cy="758"/>
            </a:xfrm>
            <a:prstGeom prst="parallelogram">
              <a:avLst>
                <a:gd name="adj" fmla="val 75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8959" name="Text Box 4"/>
            <p:cNvSpPr txBox="1">
              <a:spLocks noChangeArrowheads="1"/>
            </p:cNvSpPr>
            <p:nvPr/>
          </p:nvSpPr>
          <p:spPr bwMode="auto">
            <a:xfrm>
              <a:off x="4116" y="3566"/>
              <a:ext cx="56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/>
                <a:t>image I</a:t>
              </a:r>
            </a:p>
          </p:txBody>
        </p:sp>
      </p:grpSp>
      <p:grpSp>
        <p:nvGrpSpPr>
          <p:cNvPr id="38915" name="Group 5"/>
          <p:cNvGrpSpPr>
            <a:grpSpLocks/>
          </p:cNvGrpSpPr>
          <p:nvPr/>
        </p:nvGrpSpPr>
        <p:grpSpPr bwMode="auto">
          <a:xfrm>
            <a:off x="177800" y="5216525"/>
            <a:ext cx="3606800" cy="1203325"/>
            <a:chOff x="112" y="3286"/>
            <a:chExt cx="2272" cy="758"/>
          </a:xfrm>
        </p:grpSpPr>
        <p:sp>
          <p:nvSpPr>
            <p:cNvPr id="38956" name="AutoShape 6"/>
            <p:cNvSpPr>
              <a:spLocks noChangeAspect="1" noChangeArrowheads="1"/>
            </p:cNvSpPr>
            <p:nvPr/>
          </p:nvSpPr>
          <p:spPr bwMode="auto">
            <a:xfrm>
              <a:off x="112" y="3286"/>
              <a:ext cx="2272" cy="758"/>
            </a:xfrm>
            <a:prstGeom prst="parallelogram">
              <a:avLst>
                <a:gd name="adj" fmla="val 7493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38957" name="Text Box 7"/>
            <p:cNvSpPr txBox="1">
              <a:spLocks noChangeArrowheads="1"/>
            </p:cNvSpPr>
            <p:nvPr/>
          </p:nvSpPr>
          <p:spPr bwMode="auto">
            <a:xfrm>
              <a:off x="887" y="3557"/>
              <a:ext cx="58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/>
                <a:t>image J</a:t>
              </a:r>
            </a:p>
          </p:txBody>
        </p:sp>
      </p:grpSp>
      <p:grpSp>
        <p:nvGrpSpPr>
          <p:cNvPr id="38916" name="Group 8"/>
          <p:cNvGrpSpPr>
            <a:grpSpLocks/>
          </p:cNvGrpSpPr>
          <p:nvPr/>
        </p:nvGrpSpPr>
        <p:grpSpPr bwMode="auto">
          <a:xfrm>
            <a:off x="177800" y="1454150"/>
            <a:ext cx="8829676" cy="5332413"/>
            <a:chOff x="112" y="916"/>
            <a:chExt cx="5562" cy="3359"/>
          </a:xfrm>
        </p:grpSpPr>
        <p:grpSp>
          <p:nvGrpSpPr>
            <p:cNvPr id="38931" name="Group 9"/>
            <p:cNvGrpSpPr>
              <a:grpSpLocks/>
            </p:cNvGrpSpPr>
            <p:nvPr/>
          </p:nvGrpSpPr>
          <p:grpSpPr bwMode="auto">
            <a:xfrm>
              <a:off x="112" y="916"/>
              <a:ext cx="5562" cy="3359"/>
              <a:chOff x="112" y="916"/>
              <a:chExt cx="5562" cy="3359"/>
            </a:xfrm>
          </p:grpSpPr>
          <p:grpSp>
            <p:nvGrpSpPr>
              <p:cNvPr id="38934" name="Group 10"/>
              <p:cNvGrpSpPr>
                <a:grpSpLocks/>
              </p:cNvGrpSpPr>
              <p:nvPr/>
            </p:nvGrpSpPr>
            <p:grpSpPr bwMode="auto">
              <a:xfrm>
                <a:off x="112" y="931"/>
                <a:ext cx="2465" cy="3344"/>
                <a:chOff x="112" y="931"/>
                <a:chExt cx="2465" cy="3344"/>
              </a:xfrm>
            </p:grpSpPr>
            <p:grpSp>
              <p:nvGrpSpPr>
                <p:cNvPr id="38946" name="Group 11"/>
                <p:cNvGrpSpPr>
                  <a:grpSpLocks/>
                </p:cNvGrpSpPr>
                <p:nvPr/>
              </p:nvGrpSpPr>
              <p:grpSpPr bwMode="auto">
                <a:xfrm>
                  <a:off x="112" y="931"/>
                  <a:ext cx="2272" cy="3113"/>
                  <a:chOff x="112" y="931"/>
                  <a:chExt cx="2272" cy="3113"/>
                </a:xfrm>
              </p:grpSpPr>
              <p:sp>
                <p:nvSpPr>
                  <p:cNvPr id="38948" name="Line 12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24" y="931"/>
                    <a:ext cx="933" cy="308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949" name="Line 13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59" y="938"/>
                    <a:ext cx="1305" cy="2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950" name="Line 1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678" y="972"/>
                    <a:ext cx="394" cy="231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951" name="AutoShape 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12" y="3286"/>
                    <a:ext cx="2272" cy="758"/>
                  </a:xfrm>
                  <a:prstGeom prst="parallelogram">
                    <a:avLst>
                      <a:gd name="adj" fmla="val 74934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8952" name="AutoShape 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22" y="2095"/>
                    <a:ext cx="1090" cy="318"/>
                  </a:xfrm>
                  <a:prstGeom prst="parallelogram">
                    <a:avLst>
                      <a:gd name="adj" fmla="val 85692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8953" name="AutoShape 1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3" y="2626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8954" name="AutoShape 1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87" y="1576"/>
                    <a:ext cx="644" cy="188"/>
                  </a:xfrm>
                  <a:prstGeom prst="parallelogram">
                    <a:avLst>
                      <a:gd name="adj" fmla="val 8563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8955" name="Line 19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63" y="938"/>
                    <a:ext cx="754" cy="30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947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36" y="4062"/>
                  <a:ext cx="2341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algn="l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algn="l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algn="l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algn="l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algn="l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None/>
                  </a:pPr>
                  <a:r>
                    <a:rPr lang="en-US" altLang="en-US" sz="2200" b="1" dirty="0"/>
                    <a:t>Gaussian pyramid of image </a:t>
                  </a:r>
                  <a:r>
                    <a:rPr lang="en-US" altLang="en-US" sz="2200" b="1" dirty="0" smtClean="0"/>
                    <a:t>I</a:t>
                  </a:r>
                  <a:r>
                    <a:rPr lang="en-US" altLang="en-US" sz="2200" b="1" baseline="-25000" dirty="0" smtClean="0"/>
                    <a:t>t-1</a:t>
                  </a:r>
                </a:p>
              </p:txBody>
            </p:sp>
          </p:grpSp>
          <p:grpSp>
            <p:nvGrpSpPr>
              <p:cNvPr id="38935" name="Group 21"/>
              <p:cNvGrpSpPr>
                <a:grpSpLocks/>
              </p:cNvGrpSpPr>
              <p:nvPr/>
            </p:nvGrpSpPr>
            <p:grpSpPr bwMode="auto">
              <a:xfrm>
                <a:off x="3289" y="916"/>
                <a:ext cx="2385" cy="3359"/>
                <a:chOff x="3289" y="916"/>
                <a:chExt cx="2385" cy="3359"/>
              </a:xfrm>
            </p:grpSpPr>
            <p:grpSp>
              <p:nvGrpSpPr>
                <p:cNvPr id="38936" name="Group 22"/>
                <p:cNvGrpSpPr>
                  <a:grpSpLocks/>
                </p:cNvGrpSpPr>
                <p:nvPr/>
              </p:nvGrpSpPr>
              <p:grpSpPr bwMode="auto">
                <a:xfrm>
                  <a:off x="3289" y="916"/>
                  <a:ext cx="2274" cy="3115"/>
                  <a:chOff x="3289" y="916"/>
                  <a:chExt cx="2274" cy="3115"/>
                </a:xfrm>
              </p:grpSpPr>
              <p:sp>
                <p:nvSpPr>
                  <p:cNvPr id="38938" name="Line 23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3301" y="916"/>
                    <a:ext cx="934" cy="308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939" name="Line 24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37" y="923"/>
                    <a:ext cx="1306" cy="23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940" name="Line 25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854" y="957"/>
                    <a:ext cx="396" cy="231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941" name="AutoShape 2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89" y="3273"/>
                    <a:ext cx="2274" cy="758"/>
                  </a:xfrm>
                  <a:prstGeom prst="parallelogram">
                    <a:avLst>
                      <a:gd name="adj" fmla="val 75000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8942" name="AutoShape 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800" y="2081"/>
                    <a:ext cx="1091" cy="317"/>
                  </a:xfrm>
                  <a:prstGeom prst="parallelogram">
                    <a:avLst>
                      <a:gd name="adj" fmla="val 86041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8943" name="AutoShape 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72" y="2612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8944" name="AutoShape 2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65" y="1562"/>
                    <a:ext cx="643" cy="186"/>
                  </a:xfrm>
                  <a:prstGeom prst="parallelogram">
                    <a:avLst>
                      <a:gd name="adj" fmla="val 86425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algn="l"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1pPr>
                    <a:lvl2pPr marL="742950" indent="-285750" algn="l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2pPr>
                    <a:lvl3pPr marL="1143000" indent="-228600" algn="l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3pPr>
                    <a:lvl4pPr marL="1600200" indent="-228600" algn="l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4pPr>
                    <a:lvl5pPr marL="2057400" indent="-228600" algn="l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38945" name="Line 30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41" y="923"/>
                    <a:ext cx="754" cy="309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937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412" y="4062"/>
                  <a:ext cx="2262" cy="21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algn="l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algn="l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algn="l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algn="l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algn="l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200" b="1" dirty="0"/>
                    <a:t>Gaussian pyramid of image </a:t>
                  </a:r>
                  <a:r>
                    <a:rPr lang="en-US" altLang="en-US" sz="2200" b="1" dirty="0" smtClean="0"/>
                    <a:t>I</a:t>
                  </a:r>
                  <a:r>
                    <a:rPr lang="en-US" altLang="en-US" sz="2200" b="1" baseline="-25000" dirty="0" smtClean="0"/>
                    <a:t>t</a:t>
                  </a:r>
                  <a:endParaRPr lang="en-US" altLang="en-US" sz="2200" b="1" baseline="-25000" dirty="0"/>
                </a:p>
              </p:txBody>
            </p:sp>
          </p:grpSp>
        </p:grpSp>
        <p:sp>
          <p:nvSpPr>
            <p:cNvPr id="38932" name="Text Box 32"/>
            <p:cNvSpPr txBox="1">
              <a:spLocks noChangeArrowheads="1"/>
            </p:cNvSpPr>
            <p:nvPr/>
          </p:nvSpPr>
          <p:spPr bwMode="auto">
            <a:xfrm>
              <a:off x="4124" y="3566"/>
              <a:ext cx="56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/>
                <a:t>image I</a:t>
              </a:r>
            </a:p>
          </p:txBody>
        </p:sp>
        <p:sp>
          <p:nvSpPr>
            <p:cNvPr id="38933" name="Text Box 33"/>
            <p:cNvSpPr txBox="1">
              <a:spLocks noChangeArrowheads="1"/>
            </p:cNvSpPr>
            <p:nvPr/>
          </p:nvSpPr>
          <p:spPr bwMode="auto">
            <a:xfrm>
              <a:off x="887" y="3557"/>
              <a:ext cx="631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200" b="1"/>
                <a:t>image H</a:t>
              </a:r>
            </a:p>
          </p:txBody>
        </p:sp>
      </p:grpSp>
      <p:sp>
        <p:nvSpPr>
          <p:cNvPr id="38917" name="Rectangle 3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Coarse-to-fine optical flow estimation</a:t>
            </a:r>
          </a:p>
        </p:txBody>
      </p:sp>
      <p:sp>
        <p:nvSpPr>
          <p:cNvPr id="38918" name="Text Box 35"/>
          <p:cNvSpPr txBox="1">
            <a:spLocks noChangeArrowheads="1"/>
          </p:cNvSpPr>
          <p:nvPr/>
        </p:nvSpPr>
        <p:spPr bwMode="auto">
          <a:xfrm>
            <a:off x="3276600" y="2498725"/>
            <a:ext cx="1974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charset="0"/>
              </a:rPr>
              <a:t>run iterative L-K</a:t>
            </a:r>
          </a:p>
        </p:txBody>
      </p:sp>
      <p:sp>
        <p:nvSpPr>
          <p:cNvPr id="38919" name="Line 36"/>
          <p:cNvSpPr>
            <a:spLocks noChangeShapeType="1"/>
          </p:cNvSpPr>
          <p:nvPr/>
        </p:nvSpPr>
        <p:spPr bwMode="auto">
          <a:xfrm>
            <a:off x="2362200" y="2774950"/>
            <a:ext cx="8350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0" name="Line 37"/>
          <p:cNvSpPr>
            <a:spLocks noChangeShapeType="1"/>
          </p:cNvSpPr>
          <p:nvPr/>
        </p:nvSpPr>
        <p:spPr bwMode="auto">
          <a:xfrm flipH="1">
            <a:off x="5334000" y="2774950"/>
            <a:ext cx="8905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6294" name="Group 38"/>
          <p:cNvGrpSpPr>
            <a:grpSpLocks/>
          </p:cNvGrpSpPr>
          <p:nvPr/>
        </p:nvGrpSpPr>
        <p:grpSpPr bwMode="auto">
          <a:xfrm>
            <a:off x="2670175" y="3489325"/>
            <a:ext cx="3273425" cy="396875"/>
            <a:chOff x="1682" y="2198"/>
            <a:chExt cx="2062" cy="250"/>
          </a:xfrm>
        </p:grpSpPr>
        <p:sp>
          <p:nvSpPr>
            <p:cNvPr id="38928" name="Line 39"/>
            <p:cNvSpPr>
              <a:spLocks noChangeShapeType="1"/>
            </p:cNvSpPr>
            <p:nvPr/>
          </p:nvSpPr>
          <p:spPr bwMode="auto">
            <a:xfrm>
              <a:off x="1682" y="2304"/>
              <a:ext cx="3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9" name="Line 40"/>
            <p:cNvSpPr>
              <a:spLocks noChangeShapeType="1"/>
            </p:cNvSpPr>
            <p:nvPr/>
          </p:nvSpPr>
          <p:spPr bwMode="auto">
            <a:xfrm>
              <a:off x="3360" y="230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0" name="Text Box 41"/>
            <p:cNvSpPr txBox="1">
              <a:spLocks noChangeArrowheads="1"/>
            </p:cNvSpPr>
            <p:nvPr/>
          </p:nvSpPr>
          <p:spPr bwMode="auto">
            <a:xfrm>
              <a:off x="2068" y="2198"/>
              <a:ext cx="124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charset="0"/>
                </a:rPr>
                <a:t>run iterative L-K</a:t>
              </a:r>
            </a:p>
          </p:txBody>
        </p:sp>
      </p:grpSp>
      <p:grpSp>
        <p:nvGrpSpPr>
          <p:cNvPr id="96298" name="Group 42"/>
          <p:cNvGrpSpPr>
            <a:grpSpLocks/>
          </p:cNvGrpSpPr>
          <p:nvPr/>
        </p:nvGrpSpPr>
        <p:grpSpPr bwMode="auto">
          <a:xfrm>
            <a:off x="4191000" y="2895600"/>
            <a:ext cx="2152650" cy="593725"/>
            <a:chOff x="2640" y="1824"/>
            <a:chExt cx="1356" cy="374"/>
          </a:xfrm>
        </p:grpSpPr>
        <p:sp>
          <p:nvSpPr>
            <p:cNvPr id="38926" name="Line 43"/>
            <p:cNvSpPr>
              <a:spLocks noChangeShapeType="1"/>
            </p:cNvSpPr>
            <p:nvPr/>
          </p:nvSpPr>
          <p:spPr bwMode="auto">
            <a:xfrm>
              <a:off x="2640" y="1824"/>
              <a:ext cx="0" cy="3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7" name="Text Box 44"/>
            <p:cNvSpPr txBox="1">
              <a:spLocks noChangeArrowheads="1"/>
            </p:cNvSpPr>
            <p:nvPr/>
          </p:nvSpPr>
          <p:spPr bwMode="auto">
            <a:xfrm>
              <a:off x="2644" y="1862"/>
              <a:ext cx="135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charset="0"/>
                </a:rPr>
                <a:t>warp &amp; upsample</a:t>
              </a:r>
            </a:p>
          </p:txBody>
        </p:sp>
      </p:grpSp>
      <p:grpSp>
        <p:nvGrpSpPr>
          <p:cNvPr id="96301" name="Group 45"/>
          <p:cNvGrpSpPr>
            <a:grpSpLocks/>
          </p:cNvGrpSpPr>
          <p:nvPr/>
        </p:nvGrpSpPr>
        <p:grpSpPr bwMode="auto">
          <a:xfrm>
            <a:off x="4191000" y="3810000"/>
            <a:ext cx="303213" cy="685800"/>
            <a:chOff x="2640" y="2400"/>
            <a:chExt cx="191" cy="432"/>
          </a:xfrm>
        </p:grpSpPr>
        <p:sp>
          <p:nvSpPr>
            <p:cNvPr id="38924" name="Line 46"/>
            <p:cNvSpPr>
              <a:spLocks noChangeShapeType="1"/>
            </p:cNvSpPr>
            <p:nvPr/>
          </p:nvSpPr>
          <p:spPr bwMode="auto">
            <a:xfrm>
              <a:off x="2640" y="2458"/>
              <a:ext cx="0" cy="3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5" name="Text Box 47"/>
            <p:cNvSpPr txBox="1">
              <a:spLocks noChangeArrowheads="1"/>
            </p:cNvSpPr>
            <p:nvPr/>
          </p:nvSpPr>
          <p:spPr bwMode="auto">
            <a:xfrm>
              <a:off x="2688" y="2400"/>
              <a:ext cx="143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latin typeface="Arial" charset="0"/>
                </a:rPr>
                <a:t>.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latin typeface="Arial" charset="0"/>
                </a:rPr>
                <a:t>.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b="1">
                  <a:latin typeface="Arial" charset="0"/>
                </a:rPr>
                <a:t>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58" name="Picture 2" descr="make-flowfield.jpg                                             00001463&#10;Random Too                     B25BE02E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2975" y="742950"/>
            <a:ext cx="4718050" cy="5372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627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72078E4-5D0B-4B75-A474-14788E6B3BA7}" type="slidenum">
              <a:rPr lang="en-US" altLang="en-US"/>
              <a:pPr eaLnBrk="1" hangingPunct="1"/>
              <a:t>40</a:t>
            </a:fld>
            <a:endParaRPr lang="en-US" altLang="en-US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Optical Flow Results</a:t>
            </a:r>
          </a:p>
        </p:txBody>
      </p:sp>
      <p:pic>
        <p:nvPicPr>
          <p:cNvPr id="4096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31863"/>
            <a:ext cx="7623175" cy="539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5195888" y="6613525"/>
            <a:ext cx="39481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/>
              <a:t>* From Khurram Hassan-Shafique </a:t>
            </a:r>
            <a:r>
              <a:rPr lang="en-US" altLang="en-US" sz="1000">
                <a:solidFill>
                  <a:schemeClr val="tx2"/>
                </a:solidFill>
              </a:rPr>
              <a:t>CAP5415 Computer Vision 2003</a:t>
            </a:r>
          </a:p>
        </p:txBody>
      </p:sp>
    </p:spTree>
    <p:extLst>
      <p:ext uri="{BB962C8B-B14F-4D97-AF65-F5344CB8AC3E}">
        <p14:creationId xmlns:p14="http://schemas.microsoft.com/office/powerpoint/2010/main" val="18192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1B1B05F-9509-4783-8CCF-5CFF17C9CF6D}" type="slidenum">
              <a:rPr lang="en-US" altLang="en-US"/>
              <a:pPr eaLnBrk="1" hangingPunct="1"/>
              <a:t>41</a:t>
            </a:fld>
            <a:endParaRPr lang="en-US" alt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Optical Flow Results</a:t>
            </a:r>
          </a:p>
        </p:txBody>
      </p:sp>
      <p:pic>
        <p:nvPicPr>
          <p:cNvPr id="4198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231900"/>
            <a:ext cx="7797800" cy="512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989" name="Rectangle 4"/>
          <p:cNvSpPr>
            <a:spLocks noChangeArrowheads="1"/>
          </p:cNvSpPr>
          <p:nvPr/>
        </p:nvSpPr>
        <p:spPr bwMode="auto">
          <a:xfrm>
            <a:off x="5195888" y="6613525"/>
            <a:ext cx="39481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/>
              <a:t>* From Khurram Hassan-Shafique </a:t>
            </a:r>
            <a:r>
              <a:rPr lang="en-US" altLang="en-US" sz="1000">
                <a:solidFill>
                  <a:schemeClr val="tx2"/>
                </a:solidFill>
              </a:rPr>
              <a:t>CAP5415 Computer Vision 2003</a:t>
            </a:r>
          </a:p>
        </p:txBody>
      </p:sp>
    </p:spTree>
    <p:extLst>
      <p:ext uri="{BB962C8B-B14F-4D97-AF65-F5344CB8AC3E}">
        <p14:creationId xmlns:p14="http://schemas.microsoft.com/office/powerpoint/2010/main" val="303379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533400"/>
          </a:xfrm>
        </p:spPr>
        <p:txBody>
          <a:bodyPr/>
          <a:lstStyle/>
          <a:p>
            <a:r>
              <a:rPr lang="en-US" altLang="en-US" dirty="0" smtClean="0"/>
              <a:t>Additional Constraints</a:t>
            </a:r>
          </a:p>
        </p:txBody>
      </p:sp>
      <p:sp>
        <p:nvSpPr>
          <p:cNvPr id="4096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1371600"/>
          </a:xfrm>
        </p:spPr>
        <p:txBody>
          <a:bodyPr/>
          <a:lstStyle/>
          <a:p>
            <a:r>
              <a:rPr lang="en-US" altLang="en-US" sz="2000" dirty="0" smtClean="0"/>
              <a:t>Additional constraints are necessary to estimate optical flow, for example, constraints on size of derivatives, or parametric models of the velocity field.</a:t>
            </a:r>
          </a:p>
          <a:p>
            <a:r>
              <a:rPr lang="en-US" altLang="en-US" sz="2000" dirty="0" smtClean="0"/>
              <a:t>Horn and </a:t>
            </a:r>
            <a:r>
              <a:rPr lang="en-US" altLang="en-US" sz="2000" dirty="0" err="1" smtClean="0"/>
              <a:t>Schunck</a:t>
            </a:r>
            <a:r>
              <a:rPr lang="en-US" altLang="en-US" sz="2000" dirty="0" smtClean="0"/>
              <a:t> (1981): global smoothness term</a:t>
            </a:r>
          </a:p>
        </p:txBody>
      </p:sp>
      <p:sp>
        <p:nvSpPr>
          <p:cNvPr id="40964" name="Rectangle 1028"/>
          <p:cNvSpPr>
            <a:spLocks noChangeArrowheads="1"/>
          </p:cNvSpPr>
          <p:nvPr/>
        </p:nvSpPr>
        <p:spPr bwMode="auto">
          <a:xfrm>
            <a:off x="685800" y="57150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/>
              <a:t>This approach is called regularization.</a:t>
            </a:r>
          </a:p>
          <a:p>
            <a:r>
              <a:rPr lang="en-US" altLang="en-US" sz="2000" dirty="0"/>
              <a:t>Solve by means of calculus of variation.</a:t>
            </a:r>
          </a:p>
        </p:txBody>
      </p:sp>
      <p:graphicFrame>
        <p:nvGraphicFramePr>
          <p:cNvPr id="40965" name="Object 1029"/>
          <p:cNvGraphicFramePr>
            <a:graphicFrameLocks noChangeAspect="1"/>
          </p:cNvGraphicFramePr>
          <p:nvPr/>
        </p:nvGraphicFramePr>
        <p:xfrm>
          <a:off x="1122363" y="2895600"/>
          <a:ext cx="640238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3" name="Equation" r:id="rId3" imgW="6400800" imgH="609600" progId="Equation.3">
                  <p:embed/>
                </p:oleObj>
              </mc:Choice>
              <mc:Fallback>
                <p:oleObj name="Equation" r:id="rId3" imgW="6400800" imgH="609600" progId="Equation.3">
                  <p:embed/>
                  <p:pic>
                    <p:nvPicPr>
                      <p:cNvPr id="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2895600"/>
                        <a:ext cx="6402387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6" name="Object 1030"/>
          <p:cNvGraphicFramePr>
            <a:graphicFrameLocks noChangeAspect="1"/>
          </p:cNvGraphicFramePr>
          <p:nvPr/>
        </p:nvGraphicFramePr>
        <p:xfrm>
          <a:off x="1103313" y="3733800"/>
          <a:ext cx="720248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4" name="Equation" r:id="rId5" imgW="7200900" imgH="609600" progId="Equation.3">
                  <p:embed/>
                </p:oleObj>
              </mc:Choice>
              <mc:Fallback>
                <p:oleObj name="Equation" r:id="rId5" imgW="7200900" imgH="609600" progId="Equation.3">
                  <p:embed/>
                  <p:pic>
                    <p:nvPicPr>
                      <p:cNvPr id="0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3733800"/>
                        <a:ext cx="7202487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7" name="Object 10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923243"/>
              </p:ext>
            </p:extLst>
          </p:nvPr>
        </p:nvGraphicFramePr>
        <p:xfrm>
          <a:off x="1143000" y="4572000"/>
          <a:ext cx="5129213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5" name="Equation" r:id="rId7" imgW="3276360" imgH="533160" progId="Equation.3">
                  <p:embed/>
                </p:oleObj>
              </mc:Choice>
              <mc:Fallback>
                <p:oleObj name="Equation" r:id="rId7" imgW="3276360" imgH="533160" progId="Equation.3">
                  <p:embed/>
                  <p:pic>
                    <p:nvPicPr>
                      <p:cNvPr id="0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572000"/>
                        <a:ext cx="5129213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778976"/>
              </p:ext>
            </p:extLst>
          </p:nvPr>
        </p:nvGraphicFramePr>
        <p:xfrm>
          <a:off x="4895850" y="5448300"/>
          <a:ext cx="29972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6" name="Equation" r:id="rId9" imgW="2997000" imgH="266400" progId="Equation.3">
                  <p:embed/>
                </p:oleObj>
              </mc:Choice>
              <mc:Fallback>
                <p:oleObj name="Equation" r:id="rId9" imgW="2997000" imgH="26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95850" y="5448300"/>
                        <a:ext cx="29972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66800" y="4415135"/>
            <a:ext cx="2452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Minimize </a:t>
            </a:r>
            <a:r>
              <a:rPr lang="en-US" dirty="0" err="1" smtClean="0">
                <a:solidFill>
                  <a:srgbClr val="FF0000"/>
                </a:solidFill>
              </a:rPr>
              <a:t>e</a:t>
            </a:r>
            <a:r>
              <a:rPr lang="en-US" baseline="-25000" dirty="0" err="1" smtClean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 + </a:t>
            </a:r>
            <a:r>
              <a:rPr lang="el-GR" dirty="0" smtClean="0">
                <a:solidFill>
                  <a:srgbClr val="FF0000"/>
                </a:solidFill>
              </a:rPr>
              <a:t>λ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</a:t>
            </a:r>
            <a:r>
              <a:rPr lang="en-US" baseline="-25000" dirty="0" err="1">
                <a:solidFill>
                  <a:srgbClr val="FF0000"/>
                </a:solidFill>
              </a:rPr>
              <a:t>s</a:t>
            </a:r>
            <a:endParaRPr lang="en-US" baseline="-25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457200"/>
            <a:ext cx="3886200" cy="6858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2000" smtClean="0"/>
              <a:t>Discrete implementation leads to iterative equations</a:t>
            </a:r>
          </a:p>
        </p:txBody>
      </p:sp>
      <p:sp>
        <p:nvSpPr>
          <p:cNvPr id="41987" name="Rectangle 4"/>
          <p:cNvSpPr>
            <a:spLocks noChangeArrowheads="1"/>
          </p:cNvSpPr>
          <p:nvPr/>
        </p:nvSpPr>
        <p:spPr bwMode="auto">
          <a:xfrm>
            <a:off x="4572000" y="457200"/>
            <a:ext cx="3886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2000"/>
              <a:t>Geometric interpretation</a:t>
            </a:r>
          </a:p>
        </p:txBody>
      </p:sp>
      <p:sp>
        <p:nvSpPr>
          <p:cNvPr id="41988" name="Rectangle 5"/>
          <p:cNvSpPr>
            <a:spLocks noChangeArrowheads="1"/>
          </p:cNvSpPr>
          <p:nvPr/>
        </p:nvSpPr>
        <p:spPr bwMode="auto">
          <a:xfrm>
            <a:off x="685800" y="5638800"/>
            <a:ext cx="7772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41989" name="Object 7"/>
          <p:cNvGraphicFramePr>
            <a:graphicFrameLocks noChangeAspect="1"/>
          </p:cNvGraphicFramePr>
          <p:nvPr/>
        </p:nvGraphicFramePr>
        <p:xfrm>
          <a:off x="4572000" y="4419600"/>
          <a:ext cx="3924300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1" name="Equation" r:id="rId3" imgW="3924300" imgH="2159000" progId="Equation.3">
                  <p:embed/>
                </p:oleObj>
              </mc:Choice>
              <mc:Fallback>
                <p:oleObj name="Equation" r:id="rId3" imgW="3924300" imgH="2159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419600"/>
                        <a:ext cx="3924300" cy="215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8"/>
          <p:cNvGraphicFramePr>
            <a:graphicFrameLocks noChangeAspect="1"/>
          </p:cNvGraphicFramePr>
          <p:nvPr/>
        </p:nvGraphicFramePr>
        <p:xfrm>
          <a:off x="457200" y="4102100"/>
          <a:ext cx="3746500" cy="245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2" name="Equation" r:id="rId5" imgW="3746500" imgH="2451100" progId="Equation.3">
                  <p:embed/>
                </p:oleObj>
              </mc:Choice>
              <mc:Fallback>
                <p:oleObj name="Equation" r:id="rId5" imgW="3746500" imgH="2451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102100"/>
                        <a:ext cx="3746500" cy="245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991" name="Picture 9" descr="D:\larson-D\slides\Nov00\discrete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2157413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10" descr="D:\larson-D\slides\Nov00\geometric.t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914400"/>
            <a:ext cx="3505200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Secrets of Optical Flow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to </a:t>
            </a:r>
            <a:r>
              <a:rPr lang="en-US" dirty="0" err="1" smtClean="0"/>
              <a:t>mimimize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sz="2400" dirty="0"/>
              <a:t>q</a:t>
            </a:r>
            <a:r>
              <a:rPr lang="en-US" sz="2400" dirty="0" smtClean="0"/>
              <a:t>uadratic penalty</a:t>
            </a:r>
          </a:p>
          <a:p>
            <a:r>
              <a:rPr lang="en-US" sz="2400" dirty="0" err="1" smtClean="0"/>
              <a:t>Charbonnier</a:t>
            </a:r>
            <a:r>
              <a:rPr lang="en-US" sz="2400" dirty="0" smtClean="0"/>
              <a:t> penalty (related tL1, robust)  </a:t>
            </a:r>
          </a:p>
          <a:p>
            <a:r>
              <a:rPr lang="en-US" sz="2400" dirty="0" smtClean="0"/>
              <a:t> </a:t>
            </a:r>
            <a:r>
              <a:rPr lang="en-US" sz="2400" dirty="0" err="1" smtClean="0"/>
              <a:t>Lorentzian</a:t>
            </a:r>
            <a:r>
              <a:rPr lang="en-US" sz="2400" dirty="0" smtClean="0"/>
              <a:t> (related to </a:t>
            </a:r>
            <a:r>
              <a:rPr lang="en-US" sz="2400" dirty="0" err="1" smtClean="0"/>
              <a:t>paiwise</a:t>
            </a:r>
            <a:r>
              <a:rPr lang="en-US" sz="2400" dirty="0" smtClean="0"/>
              <a:t> MRF energy)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6470" y="6226238"/>
            <a:ext cx="5639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 smtClean="0"/>
              <a:t>(D Sun, S. Roth and M. Black, CVPR 2010)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734528"/>
            <a:ext cx="4383024" cy="1075944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 bwMode="auto">
          <a:xfrm>
            <a:off x="3270150" y="2514600"/>
            <a:ext cx="378655" cy="60291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270149" y="3117515"/>
            <a:ext cx="378655" cy="602915"/>
          </a:xfrm>
          <a:prstGeom prst="ellipse">
            <a:avLst/>
          </a:prstGeom>
          <a:solidFill>
            <a:schemeClr val="accent1">
              <a:alpha val="0"/>
            </a:schemeClr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37" y="4345745"/>
            <a:ext cx="1384300" cy="381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719711"/>
            <a:ext cx="2180041" cy="381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515" y="5090159"/>
            <a:ext cx="2335485" cy="5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4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838200"/>
            <a:ext cx="7772400" cy="5257800"/>
          </a:xfrm>
        </p:spPr>
        <p:txBody>
          <a:bodyPr/>
          <a:lstStyle/>
          <a:p>
            <a:r>
              <a:rPr lang="en-US" dirty="0" smtClean="0"/>
              <a:t>Preprocessing</a:t>
            </a:r>
            <a:r>
              <a:rPr lang="en-US" sz="2400" dirty="0" smtClean="0"/>
              <a:t>: filtering to reduce illumination changes is important, but does not have to be elaborate</a:t>
            </a:r>
          </a:p>
          <a:p>
            <a:r>
              <a:rPr lang="en-US" dirty="0" smtClean="0"/>
              <a:t>Warping per pyramid level:</a:t>
            </a:r>
            <a:r>
              <a:rPr lang="en-US" sz="2400" dirty="0" smtClean="0"/>
              <a:t> 3 is sufficient </a:t>
            </a:r>
          </a:p>
          <a:p>
            <a:r>
              <a:rPr lang="en-US" dirty="0" smtClean="0"/>
              <a:t>Interpolation method and computing derivatives: </a:t>
            </a:r>
            <a:r>
              <a:rPr lang="en-US" sz="2400" dirty="0" err="1" smtClean="0"/>
              <a:t>bicubic</a:t>
            </a:r>
            <a:r>
              <a:rPr lang="en-US" sz="2400" dirty="0" smtClean="0"/>
              <a:t> interpolation in warping and  5 point </a:t>
            </a:r>
            <a:r>
              <a:rPr lang="en-US" sz="2400" dirty="0" err="1" smtClean="0"/>
              <a:t>derivativeare</a:t>
            </a:r>
            <a:r>
              <a:rPr lang="en-US" sz="2400" dirty="0" smtClean="0"/>
              <a:t> good</a:t>
            </a:r>
          </a:p>
          <a:p>
            <a:r>
              <a:rPr lang="en-US" dirty="0" smtClean="0"/>
              <a:t>Penalty function: </a:t>
            </a:r>
            <a:r>
              <a:rPr lang="en-US" sz="2400" dirty="0" err="1" smtClean="0"/>
              <a:t>Charbonier</a:t>
            </a:r>
            <a:r>
              <a:rPr lang="en-US" sz="2400" dirty="0" smtClean="0"/>
              <a:t> penalty best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(implemented with graduated non-convexity scheme)</a:t>
            </a:r>
          </a:p>
          <a:p>
            <a:r>
              <a:rPr lang="en-US" dirty="0" smtClean="0"/>
              <a:t>Median filtering: </a:t>
            </a:r>
            <a:r>
              <a:rPr lang="en-US" sz="2400" dirty="0" smtClean="0"/>
              <a:t>on flow at each warping step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844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Classical (2 frame)  optic flow methods have been pushed very far and are likely to improve incrementally</a:t>
            </a:r>
          </a:p>
          <a:p>
            <a:r>
              <a:rPr lang="en-US" dirty="0" smtClean="0"/>
              <a:t>Big gains can only come from a processing of boundaries and surfaces over time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212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3 Computational Stages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anchor="ctr"/>
          <a:lstStyle/>
          <a:p>
            <a:pPr>
              <a:buFontTx/>
              <a:buNone/>
            </a:pPr>
            <a:r>
              <a:rPr lang="en-US" altLang="en-US" sz="2800" smtClean="0"/>
              <a:t>1.	Prefiltering or smoothing with</a:t>
            </a:r>
            <a:br>
              <a:rPr lang="en-US" altLang="en-US" sz="2800" smtClean="0"/>
            </a:br>
            <a:r>
              <a:rPr lang="en-US" altLang="en-US" sz="2800" smtClean="0"/>
              <a:t>low-pass/band-pass filters to enhance signal-to-noise ratio</a:t>
            </a:r>
          </a:p>
          <a:p>
            <a:pPr>
              <a:buFontTx/>
              <a:buNone/>
            </a:pPr>
            <a:r>
              <a:rPr lang="en-US" altLang="en-US" sz="2800" smtClean="0"/>
              <a:t>2.	Extraction of basic measurements (e.g., spatiotemporal derivatives, spatiotemporal frequencies, local correlation surfaces)</a:t>
            </a:r>
          </a:p>
          <a:p>
            <a:pPr>
              <a:buFontTx/>
              <a:buNone/>
            </a:pPr>
            <a:r>
              <a:rPr lang="en-US" altLang="en-US" sz="2800" smtClean="0"/>
              <a:t>3.	Integration of these measurements, to produce 2D image flow using smoothness assumptions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pticalFlow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6422" y="457200"/>
            <a:ext cx="6009958" cy="547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7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Examples of Motion Fields I</a:t>
            </a:r>
          </a:p>
        </p:txBody>
      </p:sp>
      <p:pic>
        <p:nvPicPr>
          <p:cNvPr id="4099" name="Picture 3" descr="D:\larson-D\slides\Nov00\Gibahead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2473325"/>
            <a:ext cx="3908425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D:\larson-D\slides\Nov00\Gibright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438400"/>
            <a:ext cx="3857625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609600" y="5181600"/>
            <a:ext cx="8001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2000"/>
              <a:t>(a) Motion field of a pilot looking straight ahead while approaching a fixed point on a landing strip. (b) Pilot is looking to the right in level flight.</a:t>
            </a: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533400" y="4572000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tabLst>
                <a:tab pos="1887538" algn="ctr"/>
                <a:tab pos="5832475" algn="ctr"/>
              </a:tabLst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tabLst>
                <a:tab pos="1887538" algn="ctr"/>
                <a:tab pos="5832475" algn="ctr"/>
              </a:tabLs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tabLst>
                <a:tab pos="1887538" algn="ctr"/>
                <a:tab pos="5832475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tabLst>
                <a:tab pos="1887538" algn="ctr"/>
                <a:tab pos="58324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tabLst>
                <a:tab pos="1887538" algn="ctr"/>
                <a:tab pos="58324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887538" algn="ctr"/>
                <a:tab pos="58324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887538" algn="ctr"/>
                <a:tab pos="58324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887538" algn="ctr"/>
                <a:tab pos="58324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887538" algn="ctr"/>
                <a:tab pos="5832475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	(a)	(b)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533400"/>
          </a:xfrm>
        </p:spPr>
        <p:txBody>
          <a:bodyPr/>
          <a:lstStyle/>
          <a:p>
            <a:r>
              <a:rPr lang="en-US" altLang="en-US" sz="3600" smtClean="0"/>
              <a:t>Examples of Motion Fields II</a:t>
            </a:r>
            <a:endParaRPr lang="en-US" altLang="en-US" smtClean="0"/>
          </a:p>
        </p:txBody>
      </p:sp>
      <p:pic>
        <p:nvPicPr>
          <p:cNvPr id="5123" name="Picture 4" descr="D:\larson-D\slides\Nov00\4.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066800"/>
            <a:ext cx="4105275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ext Box 5"/>
          <p:cNvSpPr txBox="1">
            <a:spLocks noChangeArrowheads="1"/>
          </p:cNvSpPr>
          <p:nvPr/>
        </p:nvSpPr>
        <p:spPr bwMode="auto">
          <a:xfrm>
            <a:off x="533400" y="2667000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tabLst>
                <a:tab pos="2740025" algn="ctr"/>
                <a:tab pos="5143500" algn="ctr"/>
              </a:tabLst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tabLst>
                <a:tab pos="2740025" algn="ctr"/>
                <a:tab pos="5143500" algn="ctr"/>
              </a:tabLs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tabLst>
                <a:tab pos="2740025" algn="ctr"/>
                <a:tab pos="514350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	(a)	(b)</a:t>
            </a:r>
          </a:p>
        </p:txBody>
      </p:sp>
      <p:sp>
        <p:nvSpPr>
          <p:cNvPr id="5125" name="Text Box 6"/>
          <p:cNvSpPr txBox="1">
            <a:spLocks noChangeArrowheads="1"/>
          </p:cNvSpPr>
          <p:nvPr/>
        </p:nvSpPr>
        <p:spPr bwMode="auto">
          <a:xfrm>
            <a:off x="533400" y="4784725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tabLst>
                <a:tab pos="2740025" algn="ctr"/>
                <a:tab pos="5143500" algn="ctr"/>
              </a:tabLst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tabLst>
                <a:tab pos="2740025" algn="ctr"/>
                <a:tab pos="5143500" algn="ctr"/>
              </a:tabLst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tabLst>
                <a:tab pos="2740025" algn="ctr"/>
                <a:tab pos="5143500" algn="ct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740025" algn="ctr"/>
                <a:tab pos="5143500" algn="ctr"/>
              </a:tabLs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/>
              <a:t>	(c)	(d)</a:t>
            </a:r>
          </a:p>
        </p:txBody>
      </p:sp>
      <p:sp>
        <p:nvSpPr>
          <p:cNvPr id="5126" name="Rectangle 7"/>
          <p:cNvSpPr>
            <a:spLocks noChangeArrowheads="1"/>
          </p:cNvSpPr>
          <p:nvPr/>
        </p:nvSpPr>
        <p:spPr bwMode="auto">
          <a:xfrm>
            <a:off x="609600" y="5257800"/>
            <a:ext cx="80010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2000"/>
              <a:t>(a) Translation perpendicular to a surface. (b) Rotation about axis perpendicular to image plane. (c) Translation parallel to a surface at a constant distance. (d) Translation parallel to an obstacle in front of a more distant background.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Optical flow</a:t>
            </a:r>
          </a:p>
        </p:txBody>
      </p:sp>
      <p:pic>
        <p:nvPicPr>
          <p:cNvPr id="6147" name="Picture 1027" descr="_8196_figure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2498725"/>
            <a:ext cx="425132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1028" descr="_8196_figure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1600200"/>
            <a:ext cx="4057650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304800"/>
            <a:ext cx="8610600" cy="57912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mtClean="0"/>
              <a:t>Assuming that illumination does not change:</a:t>
            </a:r>
          </a:p>
          <a:p>
            <a:pPr>
              <a:buFontTx/>
              <a:buNone/>
            </a:pPr>
            <a:endParaRPr lang="en-US" altLang="en-US" smtClean="0"/>
          </a:p>
          <a:p>
            <a:r>
              <a:rPr lang="en-US" altLang="en-US" smtClean="0"/>
              <a:t>Image changes are due to the </a:t>
            </a:r>
            <a:r>
              <a:rPr lang="en-US" altLang="en-US" smtClean="0">
                <a:solidFill>
                  <a:srgbClr val="FF0066"/>
                </a:solidFill>
              </a:rPr>
              <a:t>RELATIVE MOTION</a:t>
            </a:r>
            <a:r>
              <a:rPr lang="en-US" altLang="en-US" smtClean="0"/>
              <a:t> between the scene and the camera.</a:t>
            </a:r>
          </a:p>
          <a:p>
            <a:r>
              <a:rPr lang="en-US" altLang="en-US" smtClean="0"/>
              <a:t>There are 3 possibilities:</a:t>
            </a:r>
          </a:p>
          <a:p>
            <a:pPr lvl="1"/>
            <a:r>
              <a:rPr lang="en-US" altLang="en-US" smtClean="0"/>
              <a:t>Camera still, moving scene</a:t>
            </a:r>
          </a:p>
          <a:p>
            <a:pPr lvl="1"/>
            <a:r>
              <a:rPr lang="en-US" altLang="en-US" smtClean="0"/>
              <a:t>Moving camera, still scene</a:t>
            </a:r>
          </a:p>
          <a:p>
            <a:pPr lvl="1"/>
            <a:r>
              <a:rPr lang="en-US" altLang="en-US" smtClean="0"/>
              <a:t>Moving camera, moving scene</a:t>
            </a:r>
          </a:p>
          <a:p>
            <a:pPr lvl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(\nabla E)^T. v + E_t = 0&#10; 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75"/>
  <p:tag name="PICTUREFILESIZE" val="96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0 =  I_t +\nabla I \cdot [u~v]$&#10;\end{document}&#10;"/>
  <p:tag name="EXTERNALNAME" val="Edittex"/>
  <p:tag name="BLEND" val="False"/>
  <p:tag name="TRANSPARENT" val="False"/>
  <p:tag name="BITMAPFORMAT" val="bmp16m"/>
  <p:tag name="DEBUGINTERACTIVE" val="True"/>
  <p:tag name="ORIGWIDTH" val="652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0 =  I_t({\bf p_i}) +\nabla I({\bf p_i}) \cdot [u~v]$&#10;\end{document}&#10;"/>
  <p:tag name="EXTERNALNAME" val="Edittex"/>
  <p:tag name="BLEND" val="False"/>
  <p:tag name="TRANSPARENT" val="False"/>
  <p:tag name="BITMAPFORMAT" val="bmpmono"/>
  <p:tag name="DEBUGINTERACTIVE" val="True"/>
  <p:tag name="ORIGWIDTH" val="94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$&#10;\end{document}&#10;"/>
  <p:tag name="EXTERNALNAME" val="Edittex"/>
  <p:tag name="BLEND" val="False"/>
  <p:tag name="TRANSPARENT" val="False"/>
  <p:tag name="BITMAPFORMAT" val="bmpmono"/>
  <p:tag name="DEBUGINTERACTIVE" val="True"/>
  <p:tag name="ORIGWIDTH" val="55.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d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b$&#10;\end{document}&#10;"/>
  <p:tag name="EXTERNALNAME" val="Edittex"/>
  <p:tag name="BLEND" val="False"/>
  <p:tag name="TRANSPARENT" val="False"/>
  <p:tag name="BITMAPFORMAT" val="bmpmono"/>
  <p:tag name="DEBUGINTERACTIVE" val="True"/>
  <p:tag name="ORIGWIDTH" val="29.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2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75.5"/>
  <p:tag name="PICTUREFILESIZE" val="168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1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71.875"/>
  <p:tag name="PICTUREFILESIZE" val="145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1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26.875"/>
  <p:tag name="PICTUREFILESIZE" val="122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}&#10;I_x({\bf p_1}) &amp; I_y({\bf p_1})  \\&#10;I_x({\bf p_2}) &amp; I_y({\bf p_2})  \\&#10;\vdots &amp; \vdots \\&#10;I_x({\bf p_{25}}) &amp; I_y({\bf p_{25}})  \\&#10;\end{array}&#10;\right]&#10;\left[&#10;\begin{array}{c}&#10;u \\&#10;v&#10;\end{array}&#10;\right]&#10;=&#10;-\left[&#10;\begin{array}{c}&#10;I_t({\bf p_1}) \\&#10;I_t({\bf p_2}) \\&#10;\vdots \\&#10;I_t({\bf p_{25}})&#10;\end{array}&#10;\right]&#10;\]&#10;\end{document}&#10;"/>
  <p:tag name="EXTERNALNAME" val="Edittex"/>
  <p:tag name="BLEND" val="False"/>
  <p:tag name="TRANSPARENT" val="False"/>
  <p:tag name="BITMAPFORMAT" val="bmp256"/>
  <p:tag name="DEBUGINTERACTIVE" val="True"/>
  <p:tag name="ORIGWIDTH" val="1488.6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E(x(t),y(t),t) = Constant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58"/>
  <p:tag name="PICTUREFILESIZE" val="1135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A^TA)~d = A^Tb$&#10;\end{document}&#10;"/>
  <p:tag name="EXTERNALNAME" val="Edittex"/>
  <p:tag name="BLEND" val="False"/>
  <p:tag name="TRANSPARENT" val="False"/>
  <p:tag name="BITMAPFORMAT" val="bmp256"/>
  <p:tag name="DEBUGINTERACTIVE" val="True"/>
  <p:tag name="ORIGWIDTH" val="562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minimize $\|Ad - b\|^2$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256"/>
  <p:tag name="DEBUGINTERACTIVE" val="True"/>
  <p:tag name="ORIGWIDTH" val="704.75"/>
  <p:tag name="PICTUREFILESIZE" val="7555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}&#10;\sum I_x I_x &amp; \sum I_x I_y \\&#10;\sum I_x I_y &amp; \sum I_y I_y&#10;\end{array}&#10;\right]&#10;\left[&#10;\begin{array}{c}&#10;u \\&#10;v&#10;\end{array}&#10;\right]&#10;=&#10;-\left[&#10;\begin{array}{c}&#10;\sum I_x I_t \\&#10;\sum I_y I_t&#10;\end{array}&#10;\right]&#10;\]&#10;\end{document}&#10;"/>
  <p:tag name="EXTERNALNAME" val="Edittex"/>
  <p:tag name="BLEND" val="False"/>
  <p:tag name="TRANSPARENT" val="False"/>
  <p:tag name="BITMAPFORMAT" val="bmp256"/>
  <p:tag name="DEBUGINTERACTIVE" val="True"/>
  <p:tag name="ORIGWIDTH" val="135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^TA$&#10;\end{document}&#10;"/>
  <p:tag name="EXTERNALNAME" val="Edittex"/>
  <p:tag name="BLEND" val="False"/>
  <p:tag name="TRANSPARENT" val="False"/>
  <p:tag name="BITMAPFORMAT" val="bmpmono"/>
  <p:tag name="DEBUGINTERACTIVE" val="True"/>
  <p:tag name="ORIGWIDTH" val="164.7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^Tb$&#10;\end{document}&#10;"/>
  <p:tag name="EXTERNALNAME" val="Edittex"/>
  <p:tag name="BLEND" val="False"/>
  <p:tag name="TRANSPARENT" val="False"/>
  <p:tag name="BITMAPFORMAT" val="bmpmono"/>
  <p:tag name="DEBUGINTERACTIVE" val="True"/>
  <p:tag name="ORIGWIDTH" val="138.62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2&#10;\end{document}&#10;"/>
  <p:tag name="EXTERNALNAME" val="Edittex"/>
  <p:tag name="BLEND" val="False"/>
  <p:tag name="TRANSPARENT" val="False"/>
  <p:tag name="BITMAPFORMAT" val="bmpmono"/>
  <p:tag name="DEBUGINTERACTIVE" val="True"/>
  <p:tag name="ORIGWIDTH" val="130.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1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1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2&#10;\end{document}&#10;"/>
  <p:tag name="EXTERNALNAME" val="Edittex"/>
  <p:tag name="BLEND" val="False"/>
  <p:tag name="TRANSPARENT" val="False"/>
  <p:tag name="BITMAPFORMAT" val="bmpmono"/>
  <p:tag name="DEBUGINTERACTIVE" val="True"/>
  <p:tag name="ORIGWIDTH" val="175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~~d = b$&#10;\end{document}&#10;"/>
  <p:tag name="EXTERNALNAME" val="Edittex"/>
  <p:tag name="BLEND" val="False"/>
  <p:tag name="TRANSPARENT" val="False"/>
  <p:tag name="BITMAPFORMAT" val="bmpmono"/>
  <p:tag name="DEBUGINTERACTIVE" val="True"/>
  <p:tag name="ORIGWIDTH" val="306.8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\frac{dE(x(t),y(t),t)}{dt} = 0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93.875"/>
  <p:tag name="PICTUREFILESIZE" val="1951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1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1&#10;\end{document}&#10;"/>
  <p:tag name="EXTERNALNAME" val="Edittex"/>
  <p:tag name="BLEND" val="False"/>
  <p:tag name="TRANSPARENT" val="False"/>
  <p:tag name="BITMAPFORMAT" val="bmpmono"/>
  <p:tag name="DEBUGINTERACTIVE" val="True"/>
  <p:tag name="ORIGWIDTH" val="171.87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A = \left [\begin{array}{cc}&#10; E_x(p_1) &amp; E_y(p_1) \\&#10; E_x(p_2) &amp; E_y(p_2)\\&#10;\vdots &amp; \vdots\\&#10; E_x(p_{N^2}) &amp; E_y(p_{N^2})\\&#10;\end{array}\right ]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56.75"/>
  <p:tag name="PICTUREFILESIZE" val="5446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A^T = \left [\begin{array}{cccc}&#10; E_x(p_1) &amp; E_x(p_2) &amp; \dots E_x(p_{N^2})   \\&#10;E_y(p_1) &amp; E_y(p_2) &amp; \dots E_y(p_{N^2})   &#10; \end{array}\right ]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366"/>
  <p:tag name="PICTUREFILESIZE" val="4230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 A^TA = \left [\begin{array}{cc}&#10;\sum E_x^2 &amp; \sum E_xE_y \\&#10;\sum E_x E_y &amp; \sum E_y^2&#10;\end{array}\right ]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67.875"/>
  <p:tag name="PICTUREFILESIZE" val="3030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 A^TA = \left [\begin{array}{cc}&#10;\sum E_x^2 &amp; \sum E_xE_y \\&#10;\sum E_x E_y &amp; \sum E_y^2&#10;\end{array}\right ]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67.875"/>
  <p:tag name="PICTUREFILESIZE" val="3030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 \nabla I (\nabla I)^T&#10;\]&#10;\end{document}&#10;"/>
  <p:tag name="EXTERNALNAME" val="Edittex"/>
  <p:tag name="BLEND" val="False"/>
  <p:tag name="TRANSPARENT" val="False"/>
  <p:tag name="BITMAPFORMAT" val="bmp256"/>
  <p:tag name="DEBUGINTERACTIVE" val="True"/>
  <p:tag name="ORIGWIDTH" val="434.7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 \nabla I (\nabla I)^T&#10;\]&#10;\end{document}&#10;"/>
  <p:tag name="EXTERNALNAME" val="Edittex"/>
  <p:tag name="BLEND" val="False"/>
  <p:tag name="TRANSPARENT" val="False"/>
  <p:tag name="BITMAPFORMAT" val="bmp256"/>
  <p:tag name="DEBUGINTERACTIVE" val="True"/>
  <p:tag name="ORIGWIDTH" val="434.7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 \nabla I (\nabla I)^T&#10;\]&#10;\end{document}&#10;"/>
  <p:tag name="EXTERNALNAME" val="Edittex"/>
  <p:tag name="BLEND" val="False"/>
  <p:tag name="TRANSPARENT" val="False"/>
  <p:tag name="BITMAPFORMAT" val="bmp256"/>
  <p:tag name="DEBUGINTERACTIVE" val="True"/>
  <p:tag name="ORIGWIDTH" val="434.7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eqnarray*}&#10;E(u,v) &amp; = &amp;\sum_{i,j} \rho_D(I_1(i,j) - I_2(i+u_{i,j}, j+ v_{i,j})\\&#10;&amp; &amp; +\lambda \rho_s [(u_{i,j} - u_{i+1,j}) + (u_{i,j} - u_{i,j+1})\\&#10;&amp; &amp; +        (v_{i,j} - v_{i+1,j}) + (v_{i,j} - v_{i,j+1})]&#10;\end{eqnarray*}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\frac{\partial E}{\partial x}\frac{dx}{dt} +&#10;\frac{\partial E}{\partial y}\frac{dy}{dt} +&#10;\frac{\partial E}{\partial t}= 0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41.875"/>
  <p:tag name="PICTUREFILESIZE" val="2566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eqnarray*}&#10;\rho(x) = x^2\end{eqnarray*}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eqnarray*}&#10;\rho(x) = \sqrt{x^2+ \epsilon^2}\end{eqnarray*}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\begin{eqnarray*}&#10;\rho(x) = \log(1 + \frac{x^2}{2 \sigma^2})\end{eqnarray*}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\frac{\partial E}{\partial x}\frac{dx}{dt} +&#10;\frac{\partial E}{\partial y}\frac{dy}{dt} +&#10;\frac{\partial E}{\partial t}= 0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41.875"/>
  <p:tag name="PICTUREFILESIZE" val="2566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\nabla E = \left [ \begin{array}{c}&#10;\frac{\partial E}{\partial x}\\&#10;\frac{\partial E}{\partial y}&#10;\end{array}&#10;\right ]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4.75"/>
  <p:tag name="PICTUREFILESIZE" val="1787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E_t =\frac{\partial E}{\partial t} 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84"/>
  <p:tag name="PICTUREFILESIZE" val="829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v = \left [ \begin{array}{c}&#10;\frac{d x}{dt}\\&#10;\frac{d y}{dt}&#10;\end{array}&#10;\right ]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94.75"/>
  <p:tag name="PICTUREFILESIZE" val="1238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\frac{\partial E}{\partial x}\frac{dx}{dt} +&#10;\frac{\partial E}{\partial y}\frac{dy}{dt} +&#10;\frac{\partial E}{\partial t}= 0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41.875"/>
  <p:tag name="PICTUREFILESIZE" val="25662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2134</TotalTime>
  <Words>1435</Words>
  <Application>Microsoft Office PowerPoint</Application>
  <PresentationFormat>On-screen Show (4:3)</PresentationFormat>
  <Paragraphs>208</Paragraphs>
  <Slides>47</Slides>
  <Notes>1</Notes>
  <HiddenSlides>2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Blank Presentation</vt:lpstr>
      <vt:lpstr>Equation</vt:lpstr>
      <vt:lpstr>Image Motion</vt:lpstr>
      <vt:lpstr>The Information from Image Motion</vt:lpstr>
      <vt:lpstr>PowerPoint Presentation</vt:lpstr>
      <vt:lpstr>PowerPoint Presentation</vt:lpstr>
      <vt:lpstr>PowerPoint Presentation</vt:lpstr>
      <vt:lpstr>Examples of Motion Fields I</vt:lpstr>
      <vt:lpstr>Examples of Motion Fields II</vt:lpstr>
      <vt:lpstr>Optical flow</vt:lpstr>
      <vt:lpstr>PowerPoint Presentation</vt:lpstr>
      <vt:lpstr>Motion Analysis Problems</vt:lpstr>
      <vt:lpstr>Motion Field (MF)</vt:lpstr>
      <vt:lpstr>Motion Field and Optical Flow Field</vt:lpstr>
      <vt:lpstr>What is Meant by Apparent Motion of Brightness Pattern?</vt:lpstr>
      <vt:lpstr>2 Cases Where this Assumption Clearly is not Valid</vt:lpstr>
      <vt:lpstr>Aperture problem</vt:lpstr>
      <vt:lpstr>Aperture Problem</vt:lpstr>
      <vt:lpstr>Brightness Constancy Equation</vt:lpstr>
      <vt:lpstr>Brightness Constraint Equation</vt:lpstr>
      <vt:lpstr>Brightness Constancy Equation</vt:lpstr>
      <vt:lpstr>Brightness Constancy Equation</vt:lpstr>
      <vt:lpstr>Brightness Constancy Equation</vt:lpstr>
      <vt:lpstr>Interpretation</vt:lpstr>
      <vt:lpstr>Optical flow equation</vt:lpstr>
      <vt:lpstr>Aperture Problem in Real Life</vt:lpstr>
      <vt:lpstr>Solving the aperture problem</vt:lpstr>
      <vt:lpstr>Constant flow</vt:lpstr>
      <vt:lpstr>Taking a closer look at (ATA)</vt:lpstr>
      <vt:lpstr>Taking a closer look at (ATA)</vt:lpstr>
      <vt:lpstr>Edge</vt:lpstr>
      <vt:lpstr>Low texture region</vt:lpstr>
      <vt:lpstr>High textured region</vt:lpstr>
      <vt:lpstr>An improvement …</vt:lpstr>
      <vt:lpstr>Solving for v with weights:</vt:lpstr>
      <vt:lpstr>Observation</vt:lpstr>
      <vt:lpstr>Revisiting the small motion assumption</vt:lpstr>
      <vt:lpstr>Iterative Refinement</vt:lpstr>
      <vt:lpstr>Reduce the resolution!</vt:lpstr>
      <vt:lpstr>Coarse-to-fine optical flow estimation</vt:lpstr>
      <vt:lpstr>Coarse-to-fine optical flow estimation</vt:lpstr>
      <vt:lpstr>Optical Flow Results</vt:lpstr>
      <vt:lpstr>Optical Flow Results</vt:lpstr>
      <vt:lpstr>Additional Constraints</vt:lpstr>
      <vt:lpstr>PowerPoint Presentation</vt:lpstr>
      <vt:lpstr>Secrets of Optical Flow Estimation</vt:lpstr>
      <vt:lpstr>PowerPoint Presentation</vt:lpstr>
      <vt:lpstr>Conclusion</vt:lpstr>
      <vt:lpstr>3 Computational Stages</vt:lpstr>
    </vt:vector>
  </TitlesOfParts>
  <Company>UMIACS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Sara Larson</dc:creator>
  <cp:lastModifiedBy>fer</cp:lastModifiedBy>
  <cp:revision>203</cp:revision>
  <cp:lastPrinted>2000-11-09T21:09:10Z</cp:lastPrinted>
  <dcterms:created xsi:type="dcterms:W3CDTF">2000-11-06T16:47:20Z</dcterms:created>
  <dcterms:modified xsi:type="dcterms:W3CDTF">2016-03-31T18:41:13Z</dcterms:modified>
</cp:coreProperties>
</file>